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66" r:id="rId3"/>
    <p:sldId id="264" r:id="rId4"/>
    <p:sldId id="260" r:id="rId5"/>
    <p:sldId id="272" r:id="rId6"/>
    <p:sldId id="273" r:id="rId7"/>
    <p:sldId id="259" r:id="rId8"/>
    <p:sldId id="274" r:id="rId9"/>
    <p:sldId id="281" r:id="rId10"/>
    <p:sldId id="277" r:id="rId11"/>
    <p:sldId id="282" r:id="rId12"/>
    <p:sldId id="275" r:id="rId13"/>
    <p:sldId id="279" r:id="rId14"/>
    <p:sldId id="276" r:id="rId15"/>
    <p:sldId id="278" r:id="rId16"/>
    <p:sldId id="284" r:id="rId17"/>
    <p:sldId id="287" r:id="rId18"/>
    <p:sldId id="286" r:id="rId19"/>
    <p:sldId id="285" r:id="rId20"/>
    <p:sldId id="288" r:id="rId21"/>
    <p:sldId id="280" r:id="rId22"/>
    <p:sldId id="289" r:id="rId23"/>
    <p:sldId id="290" r:id="rId24"/>
    <p:sldId id="291" r:id="rId25"/>
    <p:sldId id="283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267" r:id="rId52"/>
    <p:sldId id="268" r:id="rId53"/>
    <p:sldId id="26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23A63-DDE0-480F-A03E-94E2B4A341DA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D39F2-2C89-47EE-8330-45E71F34C56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53337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D39F2-2C89-47EE-8330-45E71F34C56D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59446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D39F2-2C89-47EE-8330-45E71F34C56D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792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D39F2-2C89-47EE-8330-45E71F34C56D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4320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D39F2-2C89-47EE-8330-45E71F34C56D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378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15AF-1F2B-D180-8AD3-9D344112D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30323-AC23-59B2-93ED-8DF0BF981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311F4-80F9-5987-9BAF-EE606684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B04B4-A462-EEDB-AB77-7662CF5D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45C44-22F0-C60B-B0EE-0B1BC73F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8269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478A-138A-D2FD-5DEB-D3474753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281AF-805C-F2D8-5626-2E8B66A1F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6124C-2CBA-ED3F-451E-46D229CA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1534E-4F75-3AD2-FFB8-68772090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A006A-1E97-5BED-2DDC-82011171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2214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746DAE-943E-5C3D-AAFA-6C03CEE51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2D51E-B1E2-54F2-CA5F-C88ADD3F8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C32B4-13DF-2738-2D2E-244AC540E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6F144-D6A3-2C01-C65B-5D71D5AC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A587E-9BBA-AD18-F1CD-4088B036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460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E63A8-3E37-0127-F063-49740EF6D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E555E-3E7A-7F47-28A4-7C3EC5FB1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90293-340C-AADB-291C-A340A597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4A30-F9C7-617E-EB19-ECE858DA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82596-5D96-654E-3240-164BA937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2491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9721-548C-FB24-F009-E400CF389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3C65-F139-6BA6-BE19-588C3861C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1DAB0-89DE-07A3-2569-2CE56E12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7E508-9470-E307-4D15-3E436E632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114E6-B23F-C590-AED6-7D08401C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4992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677A-8122-BD49-D5FE-E049C19B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D8CC9-A402-4008-2A50-ED4BD6042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B0F9A-FA3B-CE9D-2396-DB5D6D4A3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31469-6926-AC67-70A8-0682E99A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5FB90-2586-EFF4-74E6-DE9256AB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3E0E3-7B33-7185-AEFA-ACEDBA67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8661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3584-D602-FFF7-50EC-1C7C56E6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4762B-4D91-F9C1-CFC8-7FF5F06DA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47CF-4308-9EA2-2C0D-5E2691DC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89B43-C094-483A-2853-978C715F4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19359-2923-E59C-8949-4A5B5D80F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7F020-D2A3-BA2A-9F3A-E8BCE5EAA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5B586-9410-504D-27E9-0C569E2F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C0795-99AE-C863-8229-0903829D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7863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06C4-D7EA-E60A-C446-055CB672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1CD73-3612-124E-B764-690D7B50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E5A65-B3FF-DF78-4101-9FEEB4C1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D996C-11ED-280F-37B9-A15EC43B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31072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3A70A-7E34-9021-29C1-39495959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F11EB-D3EC-3245-A49C-F33DEA54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275E-8B2E-FF04-E402-4F49B97C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6094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62D1-A0A8-E83A-0595-10AB72C6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DB5CF-C60B-7411-D9A9-E3C83AD68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99220-37E2-737F-5B03-26694965E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88DA9-3B92-103B-7493-A5396247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98952-02E3-568F-726C-1E81B344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E66A2-DEB6-561A-2650-CBC73D93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5035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F875-9229-07FC-0C4F-AB16CBD4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5F169-9367-E3F9-12EA-74B7DA0D9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095AB-058B-2FD6-0F9B-2A9201CF1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FD5EF-E562-636D-6AED-5A7E89BEF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FB20C-B3B3-BE3D-00BC-6D2D3EA5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FC2A4-C010-4B39-726A-D9C35504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1493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FEC04B-E082-D634-C317-0F171D30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5CDC9-7FD1-7587-90CF-BD752CAD3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B8CB0-D542-069A-7F00-7E024F874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7C9C8-6AC5-410A-BD59-5BC65BFB2208}" type="datetimeFigureOut">
              <a:rPr lang="en-MY" smtClean="0"/>
              <a:t>1/5/2023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6DDD8-31D4-814A-9115-9B17F8388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56EA7-A45B-391E-15D3-0D72B155F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AA1E0-C214-4A49-AD2C-E8D31156C2A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232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8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6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8.png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6.png"/><Relationship Id="rId7" Type="http://schemas.openxmlformats.org/officeDocument/2006/relationships/image" Target="../media/image64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7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7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0.png"/><Relationship Id="rId1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0.png"/><Relationship Id="rId17" Type="http://schemas.openxmlformats.org/officeDocument/2006/relationships/image" Target="../media/image24.png"/><Relationship Id="rId2" Type="http://schemas.openxmlformats.org/officeDocument/2006/relationships/image" Target="../media/image7.jp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0.png"/><Relationship Id="rId5" Type="http://schemas.openxmlformats.org/officeDocument/2006/relationships/image" Target="../media/image10.png"/><Relationship Id="rId15" Type="http://schemas.openxmlformats.org/officeDocument/2006/relationships/image" Target="../media/image220.png"/><Relationship Id="rId10" Type="http://schemas.openxmlformats.org/officeDocument/2006/relationships/image" Target="../media/image170.png"/><Relationship Id="rId19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160.png"/><Relationship Id="rId14" Type="http://schemas.openxmlformats.org/officeDocument/2006/relationships/image" Target="../media/image2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78400" cy="711619"/>
          </a:xfrm>
        </p:spPr>
        <p:txBody>
          <a:bodyPr>
            <a:normAutofit/>
          </a:bodyPr>
          <a:lstStyle/>
          <a:p>
            <a:r>
              <a:rPr lang="en-MY" sz="3600" dirty="0"/>
              <a:t>Build Vocabulary</a:t>
            </a:r>
          </a:p>
        </p:txBody>
      </p:sp>
      <p:pic>
        <p:nvPicPr>
          <p:cNvPr id="7" name="Picture 6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8FFB954C-7DC1-29DA-85CE-52598F54A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5" y="1392555"/>
            <a:ext cx="1954529" cy="1303019"/>
          </a:xfrm>
          <a:prstGeom prst="rect">
            <a:avLst/>
          </a:prstGeom>
        </p:spPr>
      </p:pic>
      <p:pic>
        <p:nvPicPr>
          <p:cNvPr id="8" name="Picture 7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51EB1F96-E567-9A76-86AF-6450704A2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70" y="1392555"/>
            <a:ext cx="1954529" cy="13030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951150-CD29-5E5F-19B2-7CACC69BC54B}"/>
              </a:ext>
            </a:extLst>
          </p:cNvPr>
          <p:cNvCxnSpPr>
            <a:cxnSpLocks/>
          </p:cNvCxnSpPr>
          <p:nvPr/>
        </p:nvCxnSpPr>
        <p:spPr>
          <a:xfrm>
            <a:off x="2599569" y="2044064"/>
            <a:ext cx="43805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35F343E-FA9D-6B8A-32FB-63CA64F5F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770" y="3079678"/>
            <a:ext cx="1958510" cy="16536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9D6D53-C5F4-DBCF-B2B2-D3F0080023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4180035" y="2695574"/>
            <a:ext cx="1990" cy="384104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9AAD2F-FB9F-FA17-AF8B-51D9617E3858}"/>
              </a:ext>
            </a:extLst>
          </p:cNvPr>
          <p:cNvSpPr txBox="1"/>
          <p:nvPr/>
        </p:nvSpPr>
        <p:spPr>
          <a:xfrm>
            <a:off x="257683" y="3565807"/>
            <a:ext cx="3327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u="sng" dirty="0"/>
              <a:t>SIFT</a:t>
            </a:r>
            <a:r>
              <a:rPr lang="en-MY" sz="1600" dirty="0"/>
              <a:t> </a:t>
            </a:r>
          </a:p>
          <a:p>
            <a:pPr algn="ctr"/>
            <a:r>
              <a:rPr lang="en-MY" sz="1600" dirty="0"/>
              <a:t>vl_dsift(image, ‘fast’, ‘step’, </a:t>
            </a:r>
            <a:r>
              <a:rPr lang="en-MY" sz="1600" i="1" dirty="0"/>
              <a:t>S</a:t>
            </a:r>
            <a:r>
              <a:rPr lang="en-MY" sz="1600" dirty="0"/>
              <a:t>, ‘size’, </a:t>
            </a:r>
            <a:r>
              <a:rPr lang="en-MY" sz="1600" i="1" dirty="0"/>
              <a:t>B</a:t>
            </a:r>
            <a:r>
              <a:rPr lang="en-MY" sz="1600" dirty="0"/>
              <a:t>)</a:t>
            </a:r>
          </a:p>
        </p:txBody>
      </p:sp>
      <p:graphicFrame>
        <p:nvGraphicFramePr>
          <p:cNvPr id="28" name="Table 29">
            <a:extLst>
              <a:ext uri="{FF2B5EF4-FFF2-40B4-BE49-F238E27FC236}">
                <a16:creationId xmlns:a16="http://schemas.microsoft.com/office/drawing/2014/main" id="{DF48D2B3-5E2D-2F74-7115-C3DE422B0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38517"/>
              </p:ext>
            </p:extLst>
          </p:nvPr>
        </p:nvGraphicFramePr>
        <p:xfrm>
          <a:off x="3595290" y="5030249"/>
          <a:ext cx="116948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72">
                  <a:extLst>
                    <a:ext uri="{9D8B030D-6E8A-4147-A177-3AD203B41FA5}">
                      <a16:colId xmlns:a16="http://schemas.microsoft.com/office/drawing/2014/main" val="3251954496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718617105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3259131587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780881352"/>
                    </a:ext>
                  </a:extLst>
                </a:gridCol>
              </a:tblGrid>
              <a:tr h="276420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08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0394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D7450BC-B710-BF7D-8997-73628EF925E2}"/>
              </a:ext>
            </a:extLst>
          </p:cNvPr>
          <p:cNvSpPr txBox="1"/>
          <p:nvPr/>
        </p:nvSpPr>
        <p:spPr>
          <a:xfrm>
            <a:off x="2188267" y="5072455"/>
            <a:ext cx="1289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SIFT Features</a:t>
            </a:r>
          </a:p>
          <a:p>
            <a:pPr algn="ctr"/>
            <a:r>
              <a:rPr lang="en-MY" sz="1600" dirty="0"/>
              <a:t>[128 x A]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869363-6733-5EE2-3E35-75AB30069BA9}"/>
              </a:ext>
            </a:extLst>
          </p:cNvPr>
          <p:cNvCxnSpPr>
            <a:cxnSpLocks/>
            <a:stCxn id="12" idx="2"/>
            <a:endCxn id="28" idx="0"/>
          </p:cNvCxnSpPr>
          <p:nvPr/>
        </p:nvCxnSpPr>
        <p:spPr>
          <a:xfrm flipH="1">
            <a:off x="4180034" y="4733361"/>
            <a:ext cx="1991" cy="296888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974E5673-88F1-F372-8C75-DE5044A80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762098"/>
              </p:ext>
            </p:extLst>
          </p:nvPr>
        </p:nvGraphicFramePr>
        <p:xfrm>
          <a:off x="8078081" y="1649728"/>
          <a:ext cx="20828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571755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2225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77972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67830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58838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95904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206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1889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27112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5053498"/>
                    </a:ext>
                  </a:extLst>
                </a:gridCol>
              </a:tblGrid>
              <a:tr h="275945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09380"/>
                  </a:ext>
                </a:extLst>
              </a:tr>
              <a:tr h="275945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99736"/>
                  </a:ext>
                </a:extLst>
              </a:tr>
            </a:tbl>
          </a:graphicData>
        </a:graphic>
      </p:graphicFrame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C15BB3E-3189-DD69-1833-723839C71C0D}"/>
              </a:ext>
            </a:extLst>
          </p:cNvPr>
          <p:cNvCxnSpPr>
            <a:cxnSpLocks/>
            <a:stCxn id="28" idx="3"/>
            <a:endCxn id="43" idx="0"/>
          </p:cNvCxnSpPr>
          <p:nvPr/>
        </p:nvCxnSpPr>
        <p:spPr>
          <a:xfrm flipV="1">
            <a:off x="4764778" y="1649728"/>
            <a:ext cx="4354703" cy="3746281"/>
          </a:xfrm>
          <a:prstGeom prst="bentConnector4">
            <a:avLst>
              <a:gd name="adj1" fmla="val 38043"/>
              <a:gd name="adj2" fmla="val 10610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C9969C7-3D8E-892A-05A9-0524962A5712}"/>
              </a:ext>
            </a:extLst>
          </p:cNvPr>
          <p:cNvSpPr txBox="1"/>
          <p:nvPr/>
        </p:nvSpPr>
        <p:spPr>
          <a:xfrm>
            <a:off x="7030101" y="1692322"/>
            <a:ext cx="90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Features</a:t>
            </a:r>
          </a:p>
          <a:p>
            <a:pPr algn="ctr"/>
            <a:r>
              <a:rPr lang="en-MY" sz="1600" dirty="0"/>
              <a:t>[128 x </a:t>
            </a:r>
            <a:r>
              <a:rPr lang="en-MY" sz="1600" i="1" dirty="0"/>
              <a:t>T</a:t>
            </a:r>
            <a:r>
              <a:rPr lang="en-MY" sz="1600" dirty="0"/>
              <a:t>]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6D1F55D-1B49-8FB0-CDC2-FC3047D5CC01}"/>
              </a:ext>
            </a:extLst>
          </p:cNvPr>
          <p:cNvSpPr/>
          <p:nvPr/>
        </p:nvSpPr>
        <p:spPr>
          <a:xfrm>
            <a:off x="91440" y="1050713"/>
            <a:ext cx="5435600" cy="513965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E54BED-7947-26D0-7BE7-FACC7208AB21}"/>
              </a:ext>
            </a:extLst>
          </p:cNvPr>
          <p:cNvSpPr txBox="1"/>
          <p:nvPr/>
        </p:nvSpPr>
        <p:spPr>
          <a:xfrm>
            <a:off x="1891469" y="667636"/>
            <a:ext cx="185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For each image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D03991-685F-BF2C-1D7A-947CB7D0E22A}"/>
              </a:ext>
            </a:extLst>
          </p:cNvPr>
          <p:cNvSpPr txBox="1"/>
          <p:nvPr/>
        </p:nvSpPr>
        <p:spPr>
          <a:xfrm>
            <a:off x="3570943" y="1082824"/>
            <a:ext cx="12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SINGLE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F61BB4-FEDD-E48B-5A9D-35FA09499FB3}"/>
              </a:ext>
            </a:extLst>
          </p:cNvPr>
          <p:cNvSpPr txBox="1"/>
          <p:nvPr/>
        </p:nvSpPr>
        <p:spPr>
          <a:xfrm>
            <a:off x="863939" y="1082824"/>
            <a:ext cx="12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UINT8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84F9E8-E2A4-55E0-65F8-E705C241C9C9}"/>
              </a:ext>
            </a:extLst>
          </p:cNvPr>
          <p:cNvSpPr txBox="1"/>
          <p:nvPr/>
        </p:nvSpPr>
        <p:spPr>
          <a:xfrm>
            <a:off x="6865343" y="1060345"/>
            <a:ext cx="123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Concatenate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CFDC419-FEDC-AB32-C8FF-72546D6C64A4}"/>
              </a:ext>
            </a:extLst>
          </p:cNvPr>
          <p:cNvCxnSpPr>
            <a:cxnSpLocks/>
            <a:stCxn id="43" idx="2"/>
            <a:endCxn id="66" idx="0"/>
          </p:cNvCxnSpPr>
          <p:nvPr/>
        </p:nvCxnSpPr>
        <p:spPr>
          <a:xfrm flipH="1">
            <a:off x="9119480" y="2381248"/>
            <a:ext cx="1" cy="487481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E88C4D8-63A5-C150-2E20-E68D7061CCB0}"/>
              </a:ext>
            </a:extLst>
          </p:cNvPr>
          <p:cNvSpPr txBox="1"/>
          <p:nvPr/>
        </p:nvSpPr>
        <p:spPr>
          <a:xfrm>
            <a:off x="8054733" y="2868729"/>
            <a:ext cx="2129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u="sng" dirty="0"/>
              <a:t>K-Means Clustering</a:t>
            </a:r>
            <a:r>
              <a:rPr lang="en-MY" sz="1600" dirty="0"/>
              <a:t> </a:t>
            </a:r>
          </a:p>
          <a:p>
            <a:pPr algn="ctr"/>
            <a:r>
              <a:rPr lang="en-MY" sz="1600" dirty="0"/>
              <a:t>vl_kmeans(Features, </a:t>
            </a:r>
            <a:r>
              <a:rPr lang="en-MY" sz="1600" i="1" dirty="0"/>
              <a:t>V</a:t>
            </a:r>
            <a:r>
              <a:rPr lang="en-MY" sz="1600" dirty="0"/>
              <a:t>)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D147E2-DC7E-B6F5-23F4-3974DDFBF7DE}"/>
              </a:ext>
            </a:extLst>
          </p:cNvPr>
          <p:cNvCxnSpPr>
            <a:cxnSpLocks/>
            <a:stCxn id="66" idx="2"/>
            <a:endCxn id="76" idx="0"/>
          </p:cNvCxnSpPr>
          <p:nvPr/>
        </p:nvCxnSpPr>
        <p:spPr>
          <a:xfrm>
            <a:off x="9119480" y="3453504"/>
            <a:ext cx="0" cy="419913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Table 77">
            <a:extLst>
              <a:ext uri="{FF2B5EF4-FFF2-40B4-BE49-F238E27FC236}">
                <a16:creationId xmlns:a16="http://schemas.microsoft.com/office/drawing/2014/main" id="{0FFC2BFD-0362-F7F4-0350-F4B2E1A58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61512"/>
              </p:ext>
            </p:extLst>
          </p:nvPr>
        </p:nvGraphicFramePr>
        <p:xfrm>
          <a:off x="8911200" y="3873417"/>
          <a:ext cx="4165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71811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3994420"/>
                    </a:ext>
                  </a:extLst>
                </a:gridCol>
              </a:tblGrid>
              <a:tr h="193292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017992"/>
                  </a:ext>
                </a:extLst>
              </a:tr>
              <a:tr h="193292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368665"/>
                  </a:ext>
                </a:extLst>
              </a:tr>
              <a:tr h="193292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483774"/>
                  </a:ext>
                </a:extLst>
              </a:tr>
              <a:tr h="193292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346747"/>
                  </a:ext>
                </a:extLst>
              </a:tr>
              <a:tr h="193292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D609C-DC03-661F-6976-53789363CC35}"/>
                  </a:ext>
                </a:extLst>
              </p:cNvPr>
              <p:cNvSpPr txBox="1"/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𝑉𝑖𝑠𝑢𝑎𝑙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𝑊𝑜𝑟𝑑𝑠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D609C-DC03-661F-6976-53789363C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C785AD1-9E3C-FC03-4294-18972E847B33}"/>
              </a:ext>
            </a:extLst>
          </p:cNvPr>
          <p:cNvSpPr txBox="1"/>
          <p:nvPr/>
        </p:nvSpPr>
        <p:spPr>
          <a:xfrm>
            <a:off x="7325454" y="4599003"/>
            <a:ext cx="144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Cluster Centers</a:t>
            </a:r>
          </a:p>
          <a:p>
            <a:pPr algn="ctr"/>
            <a:r>
              <a:rPr lang="en-MY" sz="1600" dirty="0"/>
              <a:t>[128 x </a:t>
            </a:r>
            <a:r>
              <a:rPr lang="en-MY" sz="1600" i="1" dirty="0"/>
              <a:t>V</a:t>
            </a:r>
            <a:r>
              <a:rPr lang="en-MY" sz="1600" dirty="0"/>
              <a:t>]</a:t>
            </a:r>
          </a:p>
        </p:txBody>
      </p:sp>
      <p:graphicFrame>
        <p:nvGraphicFramePr>
          <p:cNvPr id="83" name="Table 83">
            <a:extLst>
              <a:ext uri="{FF2B5EF4-FFF2-40B4-BE49-F238E27FC236}">
                <a16:creationId xmlns:a16="http://schemas.microsoft.com/office/drawing/2014/main" id="{B484EB8F-C5CB-8246-E9C3-291ABAB20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810765"/>
              </p:ext>
            </p:extLst>
          </p:nvPr>
        </p:nvGraphicFramePr>
        <p:xfrm>
          <a:off x="10067760" y="4604937"/>
          <a:ext cx="194113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26">
                  <a:extLst>
                    <a:ext uri="{9D8B030D-6E8A-4147-A177-3AD203B41FA5}">
                      <a16:colId xmlns:a16="http://schemas.microsoft.com/office/drawing/2014/main" val="1654916504"/>
                    </a:ext>
                  </a:extLst>
                </a:gridCol>
                <a:gridCol w="388226">
                  <a:extLst>
                    <a:ext uri="{9D8B030D-6E8A-4147-A177-3AD203B41FA5}">
                      <a16:colId xmlns:a16="http://schemas.microsoft.com/office/drawing/2014/main" val="2609624645"/>
                    </a:ext>
                  </a:extLst>
                </a:gridCol>
                <a:gridCol w="388226">
                  <a:extLst>
                    <a:ext uri="{9D8B030D-6E8A-4147-A177-3AD203B41FA5}">
                      <a16:colId xmlns:a16="http://schemas.microsoft.com/office/drawing/2014/main" val="1218246747"/>
                    </a:ext>
                  </a:extLst>
                </a:gridCol>
                <a:gridCol w="388226">
                  <a:extLst>
                    <a:ext uri="{9D8B030D-6E8A-4147-A177-3AD203B41FA5}">
                      <a16:colId xmlns:a16="http://schemas.microsoft.com/office/drawing/2014/main" val="2919408211"/>
                    </a:ext>
                  </a:extLst>
                </a:gridCol>
                <a:gridCol w="388226">
                  <a:extLst>
                    <a:ext uri="{9D8B030D-6E8A-4147-A177-3AD203B41FA5}">
                      <a16:colId xmlns:a16="http://schemas.microsoft.com/office/drawing/2014/main" val="63730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595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576337"/>
                  </a:ext>
                </a:extLst>
              </a:tr>
            </a:tbl>
          </a:graphicData>
        </a:graphic>
      </p:graphicFrame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A7EAEA3-431F-E44F-7050-5392474495FE}"/>
              </a:ext>
            </a:extLst>
          </p:cNvPr>
          <p:cNvCxnSpPr>
            <a:cxnSpLocks/>
            <a:stCxn id="76" idx="3"/>
            <a:endCxn id="83" idx="1"/>
          </p:cNvCxnSpPr>
          <p:nvPr/>
        </p:nvCxnSpPr>
        <p:spPr>
          <a:xfrm>
            <a:off x="9327760" y="4787817"/>
            <a:ext cx="7400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2D548F6-95A9-A819-DDAC-856F1887C9AC}"/>
              </a:ext>
            </a:extLst>
          </p:cNvPr>
          <p:cNvSpPr txBox="1"/>
          <p:nvPr/>
        </p:nvSpPr>
        <p:spPr>
          <a:xfrm>
            <a:off x="10405074" y="5030249"/>
            <a:ext cx="126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Visual Words</a:t>
            </a:r>
          </a:p>
          <a:p>
            <a:pPr algn="ctr"/>
            <a:r>
              <a:rPr lang="en-MY" sz="1600" dirty="0"/>
              <a:t>[</a:t>
            </a:r>
            <a:r>
              <a:rPr lang="en-MY" sz="1600" i="1" dirty="0"/>
              <a:t>V</a:t>
            </a:r>
            <a:r>
              <a:rPr lang="en-MY" sz="1600" dirty="0"/>
              <a:t> x 128]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05DAF89-0A2C-22ED-7E7B-AEECBA4F796F}"/>
                  </a:ext>
                </a:extLst>
              </p:cNvPr>
              <p:cNvSpPr txBox="1"/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𝐴𝑛𝑦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</m:oMath>
                  </m:oMathPara>
                </a14:m>
                <a:endParaRPr lang="en-MY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𝐹𝑒𝑎𝑡𝑢𝑟𝑒𝑠</m:t>
                      </m:r>
                    </m:oMath>
                  </m:oMathPara>
                </a14:m>
                <a:endParaRPr lang="en-MY" b="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05DAF89-0A2C-22ED-7E7B-AEECBA4F7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31E98A6-DC4C-D328-B612-2E5806C5086D}"/>
              </a:ext>
            </a:extLst>
          </p:cNvPr>
          <p:cNvCxnSpPr>
            <a:cxnSpLocks/>
            <a:stCxn id="113" idx="2"/>
            <a:endCxn id="113" idx="0"/>
          </p:cNvCxnSpPr>
          <p:nvPr/>
        </p:nvCxnSpPr>
        <p:spPr>
          <a:xfrm flipV="1">
            <a:off x="8706823" y="-13232"/>
            <a:ext cx="0" cy="9150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A851760-1485-18CE-F1BE-F612385167E6}"/>
              </a:ext>
            </a:extLst>
          </p:cNvPr>
          <p:cNvSpPr/>
          <p:nvPr/>
        </p:nvSpPr>
        <p:spPr>
          <a:xfrm>
            <a:off x="5221645" y="-13232"/>
            <a:ext cx="6970355" cy="9150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070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BF48B3E-8D31-76FD-CC92-16B511A68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775" y="3287580"/>
            <a:ext cx="4328535" cy="2530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3B19C1-2BA5-D0E5-7AF4-B1D61051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58" y="3970706"/>
            <a:ext cx="4282811" cy="25224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E658FB-DADC-9A12-01FC-8FFF9564C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058" y="1026795"/>
            <a:ext cx="4320914" cy="2514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Results (Bags of SIFTs + SVM)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4EA403-35F7-226C-DC81-43C26FA91D8B}"/>
                  </a:ext>
                </a:extLst>
              </p:cNvPr>
              <p:cNvSpPr txBox="1"/>
              <p:nvPr/>
            </p:nvSpPr>
            <p:spPr>
              <a:xfrm>
                <a:off x="75758" y="1650249"/>
                <a:ext cx="2297122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MY" i="1" dirty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≤68%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4EA403-35F7-226C-DC81-43C26FA91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1650249"/>
                <a:ext cx="2297122" cy="1267911"/>
              </a:xfrm>
              <a:prstGeom prst="rect">
                <a:avLst/>
              </a:prstGeom>
              <a:blipFill>
                <a:blip r:embed="rId5"/>
                <a:stretch>
                  <a:fillRect t="-2885" r="-26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98FA6E-5A5C-757F-C6D0-A17A2CEBB38E}"/>
                  </a:ext>
                </a:extLst>
              </p:cNvPr>
              <p:cNvSpPr txBox="1"/>
              <p:nvPr/>
            </p:nvSpPr>
            <p:spPr>
              <a:xfrm>
                <a:off x="75758" y="4597971"/>
                <a:ext cx="2200082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>
                        <a:latin typeface="Cambria Math" panose="02040503050406030204" pitchFamily="18" charset="0"/>
                      </a:rPr>
                      <m:t>1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4%≤</m:t>
                    </m:r>
                    <m:r>
                      <m:rPr>
                        <m:sty m:val="p"/>
                      </m:rPr>
                      <a:rPr lang="en-MY" b="0" i="0" smtClean="0">
                        <a:latin typeface="Cambria Math" panose="02040503050406030204" pitchFamily="18" charset="0"/>
                      </a:rPr>
                      <m:t>Acc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≤68%</m:t>
                    </m:r>
                  </m:oMath>
                </a14:m>
                <a:r>
                  <a:rPr lang="en-MY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98FA6E-5A5C-757F-C6D0-A17A2CEBB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4597971"/>
                <a:ext cx="2200082" cy="1267911"/>
              </a:xfrm>
              <a:prstGeom prst="rect">
                <a:avLst/>
              </a:prstGeom>
              <a:blipFill>
                <a:blip r:embed="rId6"/>
                <a:stretch>
                  <a:fillRect l="-1939" t="-2404" r="-193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9929D-CD58-1065-1737-2056C70EA60E}"/>
                  </a:ext>
                </a:extLst>
              </p:cNvPr>
              <p:cNvSpPr txBox="1"/>
              <p:nvPr/>
            </p:nvSpPr>
            <p:spPr>
              <a:xfrm>
                <a:off x="8629122" y="1581613"/>
                <a:ext cx="2275840" cy="123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0%≤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≤64%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9929D-CD58-1065-1737-2056C70EA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122" y="1581613"/>
                <a:ext cx="2275840" cy="1234120"/>
              </a:xfrm>
              <a:prstGeom prst="rect">
                <a:avLst/>
              </a:prstGeom>
              <a:blipFill>
                <a:blip r:embed="rId7"/>
                <a:stretch>
                  <a:fillRect l="-804" t="-2463" r="-536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50E036-426E-7870-DDE3-6A2C5042595B}"/>
                  </a:ext>
                </a:extLst>
              </p:cNvPr>
              <p:cNvSpPr txBox="1"/>
              <p:nvPr/>
            </p:nvSpPr>
            <p:spPr>
              <a:xfrm>
                <a:off x="9113520" y="0"/>
                <a:ext cx="30784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50≤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≤300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0.00001≤</m:t>
                      </m:r>
                      <m:r>
                        <a:rPr lang="en-MY" i="1" dirty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50E036-426E-7870-DDE3-6A2C50425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520" y="0"/>
                <a:ext cx="307848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7CBCDF5-4B9A-5B37-C36E-C13E580D841A}"/>
              </a:ext>
            </a:extLst>
          </p:cNvPr>
          <p:cNvSpPr/>
          <p:nvPr/>
        </p:nvSpPr>
        <p:spPr>
          <a:xfrm>
            <a:off x="75758" y="3923190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65C926-20AF-999A-40CA-EB5EC64559F6}"/>
              </a:ext>
            </a:extLst>
          </p:cNvPr>
          <p:cNvSpPr/>
          <p:nvPr/>
        </p:nvSpPr>
        <p:spPr>
          <a:xfrm>
            <a:off x="75758" y="975467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622AC7-9E45-75C9-7056-4DC5439569F2}"/>
              </a:ext>
            </a:extLst>
          </p:cNvPr>
          <p:cNvSpPr/>
          <p:nvPr/>
        </p:nvSpPr>
        <p:spPr>
          <a:xfrm>
            <a:off x="7582877" y="1588915"/>
            <a:ext cx="4368332" cy="42840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9347AD-0BF5-4E81-5C13-FB24EAA82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9980" y="3166550"/>
            <a:ext cx="541067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0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7356950-9EEF-B55E-2F92-0C8ED9F24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545" y="3317239"/>
            <a:ext cx="3720210" cy="2751937"/>
          </a:xfrm>
          <a:prstGeom prst="rect">
            <a:avLst/>
          </a:prstGeo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E39C2711-442B-8B86-A824-71504AB42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17" y="3317239"/>
            <a:ext cx="3652479" cy="2714293"/>
          </a:xfrm>
          <a:prstGeom prst="rect">
            <a:avLst/>
          </a:prstGeom>
        </p:spPr>
      </p:pic>
      <p:pic>
        <p:nvPicPr>
          <p:cNvPr id="24" name="Picture 2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C6D6F1-81EC-4480-5668-7338E629F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04" y="3298416"/>
            <a:ext cx="3693390" cy="27519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Best Results (Bags of SIFTs + SVM)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/>
              <p:nvPr/>
            </p:nvSpPr>
            <p:spPr>
              <a:xfrm>
                <a:off x="791671" y="1417675"/>
                <a:ext cx="2548969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MY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)=0.00001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(68.07%)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1" y="1417675"/>
                <a:ext cx="2548969" cy="1821909"/>
              </a:xfrm>
              <a:prstGeom prst="rect">
                <a:avLst/>
              </a:prstGeom>
              <a:blipFill>
                <a:blip r:embed="rId5"/>
                <a:stretch>
                  <a:fillRect t="-2013" b="-201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F97FA-26E3-F74F-321B-1EF8F96C6FFE}"/>
                  </a:ext>
                </a:extLst>
              </p:cNvPr>
              <p:cNvSpPr txBox="1"/>
              <p:nvPr/>
            </p:nvSpPr>
            <p:spPr>
              <a:xfrm>
                <a:off x="4747668" y="1383884"/>
                <a:ext cx="2710480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0.00001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(68.07%)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F97FA-26E3-F74F-321B-1EF8F96C6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668" y="1383884"/>
                <a:ext cx="2710480" cy="1821909"/>
              </a:xfrm>
              <a:prstGeom prst="rect">
                <a:avLst/>
              </a:prstGeom>
              <a:blipFill>
                <a:blip r:embed="rId6"/>
                <a:stretch>
                  <a:fillRect t="-1672" b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846ECC-DC65-0AEE-3CDF-87E6108BC3FE}"/>
                  </a:ext>
                </a:extLst>
              </p:cNvPr>
              <p:cNvSpPr txBox="1"/>
              <p:nvPr/>
            </p:nvSpPr>
            <p:spPr>
              <a:xfrm>
                <a:off x="8897274" y="1383884"/>
                <a:ext cx="2636751" cy="1788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0.00001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(63.73%)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846ECC-DC65-0AEE-3CDF-87E6108BC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274" y="1383884"/>
                <a:ext cx="2636751" cy="1788118"/>
              </a:xfrm>
              <a:prstGeom prst="rect">
                <a:avLst/>
              </a:prstGeom>
              <a:blipFill>
                <a:blip r:embed="rId7"/>
                <a:stretch>
                  <a:fillRect t="-1706" b="-238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BB712DB-584C-6611-70BD-FA1C04D4F87D}"/>
              </a:ext>
            </a:extLst>
          </p:cNvPr>
          <p:cNvSpPr/>
          <p:nvPr/>
        </p:nvSpPr>
        <p:spPr>
          <a:xfrm>
            <a:off x="8300311" y="1179443"/>
            <a:ext cx="3815930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1B80B7-EFAA-8090-6655-ABDB207F0247}"/>
              </a:ext>
            </a:extLst>
          </p:cNvPr>
          <p:cNvSpPr/>
          <p:nvPr/>
        </p:nvSpPr>
        <p:spPr>
          <a:xfrm>
            <a:off x="417941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A414DC-650F-FFE4-819B-20848E90E260}"/>
              </a:ext>
            </a:extLst>
          </p:cNvPr>
          <p:cNvSpPr/>
          <p:nvPr/>
        </p:nvSpPr>
        <p:spPr>
          <a:xfrm>
            <a:off x="14266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3786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8C2A09C-603E-176B-F5B6-CFD8B3C80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20" y="1026796"/>
            <a:ext cx="4305673" cy="25148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7437CF-D203-7FB5-15AC-C59ADA1B3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637" y="3132256"/>
            <a:ext cx="4282811" cy="25224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25B232-1C66-FFA2-53FF-BCC6D4BF5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588" y="3970706"/>
            <a:ext cx="4313294" cy="252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Results (Spatial Pyramid + 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6591C8-BDE1-92BB-4E67-3E4CA98CBE35}"/>
                  </a:ext>
                </a:extLst>
              </p:cNvPr>
              <p:cNvSpPr txBox="1"/>
              <p:nvPr/>
            </p:nvSpPr>
            <p:spPr>
              <a:xfrm>
                <a:off x="9560560" y="0"/>
                <a:ext cx="263144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50≤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≤15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6591C8-BDE1-92BB-4E67-3E4CA98C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560" y="0"/>
                <a:ext cx="263144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B7E326-1B0F-1BB6-2E0F-DD46E802551D}"/>
                  </a:ext>
                </a:extLst>
              </p:cNvPr>
              <p:cNvSpPr txBox="1"/>
              <p:nvPr/>
            </p:nvSpPr>
            <p:spPr>
              <a:xfrm>
                <a:off x="75758" y="1650248"/>
                <a:ext cx="2230562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MY" i="1" dirty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≤50%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:4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:4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B7E326-1B0F-1BB6-2E0F-DD46E8025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1650248"/>
                <a:ext cx="2230562" cy="1267911"/>
              </a:xfrm>
              <a:prstGeom prst="rect">
                <a:avLst/>
              </a:prstGeom>
              <a:blipFill>
                <a:blip r:embed="rId7"/>
                <a:stretch>
                  <a:fillRect l="-1639" t="-2885" r="-163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1A520-2172-2E4B-06BE-7F446E017E7B}"/>
                  </a:ext>
                </a:extLst>
              </p:cNvPr>
              <p:cNvSpPr txBox="1"/>
              <p:nvPr/>
            </p:nvSpPr>
            <p:spPr>
              <a:xfrm>
                <a:off x="102099" y="4597971"/>
                <a:ext cx="2204221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b="0" i="0" smtClean="0">
                        <a:latin typeface="Cambria Math" panose="02040503050406030204" pitchFamily="18" charset="0"/>
                      </a:rPr>
                      <m:t>38%≤</m:t>
                    </m:r>
                    <m:r>
                      <m:rPr>
                        <m:sty m:val="p"/>
                      </m:rPr>
                      <a:rPr lang="en-MY" b="0" i="0" smtClean="0">
                        <a:latin typeface="Cambria Math" panose="02040503050406030204" pitchFamily="18" charset="0"/>
                      </a:rPr>
                      <m:t>Acc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≤49%</m:t>
                    </m:r>
                  </m:oMath>
                </a14:m>
                <a:r>
                  <a:rPr lang="en-MY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1A520-2172-2E4B-06BE-7F446E017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9" y="4597971"/>
                <a:ext cx="2204221" cy="1267911"/>
              </a:xfrm>
              <a:prstGeom prst="rect">
                <a:avLst/>
              </a:prstGeom>
              <a:blipFill>
                <a:blip r:embed="rId8"/>
                <a:stretch>
                  <a:fillRect l="-1939" t="-2404" r="-193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37E73-6DD2-E8B8-A9A5-4587B7FC98AA}"/>
                  </a:ext>
                </a:extLst>
              </p:cNvPr>
              <p:cNvSpPr txBox="1"/>
              <p:nvPr/>
            </p:nvSpPr>
            <p:spPr>
              <a:xfrm>
                <a:off x="8757919" y="1588915"/>
                <a:ext cx="2283607" cy="123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MY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≤49%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37E73-6DD2-E8B8-A9A5-4587B7FC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919" y="1588915"/>
                <a:ext cx="2283607" cy="1234120"/>
              </a:xfrm>
              <a:prstGeom prst="rect">
                <a:avLst/>
              </a:prstGeom>
              <a:blipFill>
                <a:blip r:embed="rId9"/>
                <a:stretch>
                  <a:fillRect l="-535" t="-2970" r="-53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0ACC533-595D-106C-47DA-BD2BFB7BA93E}"/>
              </a:ext>
            </a:extLst>
          </p:cNvPr>
          <p:cNvSpPr/>
          <p:nvPr/>
        </p:nvSpPr>
        <p:spPr>
          <a:xfrm>
            <a:off x="75758" y="3923190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8BDEDC-51A1-793A-227D-469C528D0D1B}"/>
              </a:ext>
            </a:extLst>
          </p:cNvPr>
          <p:cNvSpPr/>
          <p:nvPr/>
        </p:nvSpPr>
        <p:spPr>
          <a:xfrm>
            <a:off x="75758" y="975467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D007C-5B04-151F-2C3B-3B99F91B31E8}"/>
              </a:ext>
            </a:extLst>
          </p:cNvPr>
          <p:cNvSpPr/>
          <p:nvPr/>
        </p:nvSpPr>
        <p:spPr>
          <a:xfrm>
            <a:off x="7582877" y="1588915"/>
            <a:ext cx="4368332" cy="42840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6C303E-76FB-2A1D-E9E8-4F74D218C4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9980" y="3166550"/>
            <a:ext cx="541067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9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10148D8C-D51A-B093-B3F8-DF6726F56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5" y="3332652"/>
            <a:ext cx="3684684" cy="2732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Best Results (Spatial Pyramid + 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635431-6039-F699-9CBC-1F6C42E352C3}"/>
                  </a:ext>
                </a:extLst>
              </p:cNvPr>
              <p:cNvSpPr txBox="1"/>
              <p:nvPr/>
            </p:nvSpPr>
            <p:spPr>
              <a:xfrm>
                <a:off x="867282" y="1400779"/>
                <a:ext cx="2397751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635431-6039-F699-9CBC-1F6C42E35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82" y="1400779"/>
                <a:ext cx="2397751" cy="1821909"/>
              </a:xfrm>
              <a:prstGeom prst="rect">
                <a:avLst/>
              </a:prstGeom>
              <a:blipFill>
                <a:blip r:embed="rId3"/>
                <a:stretch>
                  <a:fillRect t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0D27AE-7767-3012-89A1-1BB69E3141B0}"/>
                  </a:ext>
                </a:extLst>
              </p:cNvPr>
              <p:cNvSpPr txBox="1"/>
              <p:nvPr/>
            </p:nvSpPr>
            <p:spPr>
              <a:xfrm>
                <a:off x="4928761" y="1400779"/>
                <a:ext cx="2334476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0D27AE-7767-3012-89A1-1BB69E314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61" y="1400779"/>
                <a:ext cx="2334476" cy="1821909"/>
              </a:xfrm>
              <a:prstGeom prst="rect">
                <a:avLst/>
              </a:prstGeom>
              <a:blipFill>
                <a:blip r:embed="rId4"/>
                <a:stretch>
                  <a:fillRect t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11C467-A797-457B-8FF8-C1732A59BFE0}"/>
                  </a:ext>
                </a:extLst>
              </p:cNvPr>
              <p:cNvSpPr txBox="1"/>
              <p:nvPr/>
            </p:nvSpPr>
            <p:spPr>
              <a:xfrm>
                <a:off x="8976129" y="1417675"/>
                <a:ext cx="2479042" cy="1788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11C467-A797-457B-8FF8-C1732A59B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129" y="1417675"/>
                <a:ext cx="2479042" cy="1788118"/>
              </a:xfrm>
              <a:prstGeom prst="rect">
                <a:avLst/>
              </a:prstGeom>
              <a:blipFill>
                <a:blip r:embed="rId5"/>
                <a:stretch>
                  <a:fillRect t="-2048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6C79E98-668C-06FC-1A88-58874B6A6284}"/>
              </a:ext>
            </a:extLst>
          </p:cNvPr>
          <p:cNvSpPr/>
          <p:nvPr/>
        </p:nvSpPr>
        <p:spPr>
          <a:xfrm>
            <a:off x="8300311" y="1179443"/>
            <a:ext cx="3815930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FA8DC3-9AEC-96F4-8671-F01C2409B30B}"/>
              </a:ext>
            </a:extLst>
          </p:cNvPr>
          <p:cNvSpPr/>
          <p:nvPr/>
        </p:nvSpPr>
        <p:spPr>
          <a:xfrm>
            <a:off x="417941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25B61-D64B-0888-6719-D315FAB77EBB}"/>
              </a:ext>
            </a:extLst>
          </p:cNvPr>
          <p:cNvSpPr/>
          <p:nvPr/>
        </p:nvSpPr>
        <p:spPr>
          <a:xfrm>
            <a:off x="14266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E0CD935E-33BB-139E-3D7A-7F924377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61" y="3332652"/>
            <a:ext cx="3689735" cy="2732868"/>
          </a:xfrm>
          <a:prstGeom prst="rect">
            <a:avLst/>
          </a:prstGeom>
        </p:spPr>
      </p:pic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190CD6D1-086C-DF30-C9CB-5FAAB8068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353" y="3332652"/>
            <a:ext cx="3648593" cy="273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8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AEF33F5-BCDF-7D38-0DAF-85BCEC85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86" y="3124636"/>
            <a:ext cx="4320914" cy="25376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EC8001-3DD6-740D-328C-91AAE6A5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10" y="3970706"/>
            <a:ext cx="4320914" cy="25224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A6E06B-52A1-7D24-EEF8-281A36FA4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851" y="1022985"/>
            <a:ext cx="4290432" cy="252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/>
              <a:t>Results (Spatial Pyramid + SVM)</a:t>
            </a:r>
            <a:endParaRPr lang="en-MY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9D2DC-4A89-04EA-FD0A-DC57225C44C6}"/>
                  </a:ext>
                </a:extLst>
              </p:cNvPr>
              <p:cNvSpPr txBox="1"/>
              <p:nvPr/>
            </p:nvSpPr>
            <p:spPr>
              <a:xfrm>
                <a:off x="75758" y="1650249"/>
                <a:ext cx="2238249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MY" i="1" dirty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≤71%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:4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:4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9D2DC-4A89-04EA-FD0A-DC57225C4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1650249"/>
                <a:ext cx="2238249" cy="1267911"/>
              </a:xfrm>
              <a:prstGeom prst="rect">
                <a:avLst/>
              </a:prstGeom>
              <a:blipFill>
                <a:blip r:embed="rId5"/>
                <a:stretch>
                  <a:fillRect l="-1359" t="-2885" r="-135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8C68A2-D150-7D97-2E46-384AF2842FAC}"/>
                  </a:ext>
                </a:extLst>
              </p:cNvPr>
              <p:cNvSpPr txBox="1"/>
              <p:nvPr/>
            </p:nvSpPr>
            <p:spPr>
              <a:xfrm>
                <a:off x="75758" y="4597971"/>
                <a:ext cx="2334476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b="0" i="0" smtClean="0">
                        <a:latin typeface="Cambria Math" panose="02040503050406030204" pitchFamily="18" charset="0"/>
                      </a:rPr>
                      <m:t>55%≤</m:t>
                    </m:r>
                    <m:r>
                      <m:rPr>
                        <m:sty m:val="p"/>
                      </m:rPr>
                      <a:rPr lang="en-MY" b="0" i="0" smtClean="0">
                        <a:latin typeface="Cambria Math" panose="02040503050406030204" pitchFamily="18" charset="0"/>
                      </a:rPr>
                      <m:t>Acc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≤73%</m:t>
                    </m:r>
                  </m:oMath>
                </a14:m>
                <a:r>
                  <a:rPr lang="en-MY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8C68A2-D150-7D97-2E46-384AF284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4597971"/>
                <a:ext cx="2334476" cy="1267911"/>
              </a:xfrm>
              <a:prstGeom prst="rect">
                <a:avLst/>
              </a:prstGeom>
              <a:blipFill>
                <a:blip r:embed="rId6"/>
                <a:stretch>
                  <a:fillRect t="-240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08E095-E234-8F57-6321-13389493F94F}"/>
                  </a:ext>
                </a:extLst>
              </p:cNvPr>
              <p:cNvSpPr txBox="1"/>
              <p:nvPr/>
            </p:nvSpPr>
            <p:spPr>
              <a:xfrm>
                <a:off x="8527522" y="1588915"/>
                <a:ext cx="2479042" cy="123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0%≤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≤71%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08E095-E234-8F57-6321-13389493F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522" y="1588915"/>
                <a:ext cx="2479042" cy="1234120"/>
              </a:xfrm>
              <a:prstGeom prst="rect">
                <a:avLst/>
              </a:prstGeom>
              <a:blipFill>
                <a:blip r:embed="rId7"/>
                <a:stretch>
                  <a:fillRect t="-297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1F0C7-4176-C0FF-FD6B-EA4D32ECD1AF}"/>
                  </a:ext>
                </a:extLst>
              </p:cNvPr>
              <p:cNvSpPr txBox="1"/>
              <p:nvPr/>
            </p:nvSpPr>
            <p:spPr>
              <a:xfrm>
                <a:off x="9113520" y="0"/>
                <a:ext cx="307848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50≤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≤300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3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0.00001≤</m:t>
                      </m:r>
                      <m:r>
                        <a:rPr lang="en-MY" i="1" dirty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1F0C7-4176-C0FF-FD6B-EA4D32EC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520" y="0"/>
                <a:ext cx="307848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34B78F2-25FB-1A72-5B4C-964861E4BF65}"/>
              </a:ext>
            </a:extLst>
          </p:cNvPr>
          <p:cNvSpPr/>
          <p:nvPr/>
        </p:nvSpPr>
        <p:spPr>
          <a:xfrm>
            <a:off x="75758" y="3923190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25026B-0EE6-4336-B154-6E8CE7F81C33}"/>
              </a:ext>
            </a:extLst>
          </p:cNvPr>
          <p:cNvSpPr/>
          <p:nvPr/>
        </p:nvSpPr>
        <p:spPr>
          <a:xfrm>
            <a:off x="75758" y="975467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91CFFB-3A82-FED4-AB4A-B304FA7B009E}"/>
              </a:ext>
            </a:extLst>
          </p:cNvPr>
          <p:cNvSpPr/>
          <p:nvPr/>
        </p:nvSpPr>
        <p:spPr>
          <a:xfrm>
            <a:off x="7582877" y="1588915"/>
            <a:ext cx="4368332" cy="42840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53C497-24D0-8D54-19E5-F7DEC70D8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9980" y="3166550"/>
            <a:ext cx="541067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5404078B-B46B-BF5A-9FAF-658830E6B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37" y="3286874"/>
            <a:ext cx="3675677" cy="273338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A13F6C87-BADE-501F-79B6-9B66F2244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92" y="3276600"/>
            <a:ext cx="3709013" cy="274365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6299BD1-1BD2-EED6-A964-30F659E49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2" y="3276600"/>
            <a:ext cx="3689493" cy="27436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76059B-05CD-7332-935B-C10C232B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Best Results (Spatial Pyramid + SVM)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82E2C-2E1C-2F07-017F-04E974020DE1}"/>
                  </a:ext>
                </a:extLst>
              </p:cNvPr>
              <p:cNvSpPr txBox="1"/>
              <p:nvPr/>
            </p:nvSpPr>
            <p:spPr>
              <a:xfrm>
                <a:off x="786273" y="1187966"/>
                <a:ext cx="254896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=0.00001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(71.27%)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82E2C-2E1C-2F07-017F-04E97402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73" y="1187966"/>
                <a:ext cx="2548969" cy="2098908"/>
              </a:xfrm>
              <a:prstGeom prst="rect">
                <a:avLst/>
              </a:prstGeom>
              <a:blipFill>
                <a:blip r:embed="rId5"/>
                <a:stretch>
                  <a:fillRect t="-1744" b="-145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1CF6E4-024D-5843-6781-F2CD99C28D4E}"/>
                  </a:ext>
                </a:extLst>
              </p:cNvPr>
              <p:cNvSpPr txBox="1"/>
              <p:nvPr/>
            </p:nvSpPr>
            <p:spPr>
              <a:xfrm>
                <a:off x="4792848" y="1179443"/>
                <a:ext cx="262011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=0.00001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(71.53%)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1CF6E4-024D-5843-6781-F2CD99C28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848" y="1179443"/>
                <a:ext cx="2620119" cy="2098908"/>
              </a:xfrm>
              <a:prstGeom prst="rect">
                <a:avLst/>
              </a:prstGeom>
              <a:blipFill>
                <a:blip r:embed="rId6"/>
                <a:stretch>
                  <a:fillRect t="-1449" b="-144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F41585-10E6-EA95-FF42-53369DDB5AF1}"/>
                  </a:ext>
                </a:extLst>
              </p:cNvPr>
              <p:cNvSpPr txBox="1"/>
              <p:nvPr/>
            </p:nvSpPr>
            <p:spPr>
              <a:xfrm>
                <a:off x="8915299" y="1221757"/>
                <a:ext cx="2585951" cy="2065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=8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=0.00001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(70.70%)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F41585-10E6-EA95-FF42-53369DDB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99" y="1221757"/>
                <a:ext cx="2585951" cy="2065117"/>
              </a:xfrm>
              <a:prstGeom prst="rect">
                <a:avLst/>
              </a:prstGeom>
              <a:blipFill>
                <a:blip r:embed="rId7"/>
                <a:stretch>
                  <a:fillRect t="-1475" b="-177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280D3FC-2CA8-52DA-4462-5285113EDA1B}"/>
              </a:ext>
            </a:extLst>
          </p:cNvPr>
          <p:cNvSpPr/>
          <p:nvPr/>
        </p:nvSpPr>
        <p:spPr>
          <a:xfrm>
            <a:off x="8300311" y="1179443"/>
            <a:ext cx="3815930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ABC5F-D7F0-F092-8985-37384182E90D}"/>
              </a:ext>
            </a:extLst>
          </p:cNvPr>
          <p:cNvSpPr/>
          <p:nvPr/>
        </p:nvSpPr>
        <p:spPr>
          <a:xfrm>
            <a:off x="417941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2931CF-EF8B-385B-42EA-4159C31652A2}"/>
              </a:ext>
            </a:extLst>
          </p:cNvPr>
          <p:cNvSpPr/>
          <p:nvPr/>
        </p:nvSpPr>
        <p:spPr>
          <a:xfrm>
            <a:off x="14266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0736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534C8C6-405B-108B-D205-93F27EFD6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57" y="3331024"/>
            <a:ext cx="3675783" cy="271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A1B19-E07C-A8E4-AD34-EFA760DB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08" y="3331024"/>
            <a:ext cx="3679511" cy="2719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Effects of SVM Lambda (Bag of SIFTs)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/>
              <p:nvPr/>
            </p:nvSpPr>
            <p:spPr>
              <a:xfrm>
                <a:off x="8053062" y="1353719"/>
                <a:ext cx="2548969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MY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)=0.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23.2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62" y="1353719"/>
                <a:ext cx="2548969" cy="1821909"/>
              </a:xfrm>
              <a:prstGeom prst="rect">
                <a:avLst/>
              </a:prstGeom>
              <a:blipFill>
                <a:blip r:embed="rId4"/>
                <a:stretch>
                  <a:fillRect t="-1672" b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03A414DC-650F-FFE4-819B-20848E90E260}"/>
              </a:ext>
            </a:extLst>
          </p:cNvPr>
          <p:cNvSpPr/>
          <p:nvPr/>
        </p:nvSpPr>
        <p:spPr>
          <a:xfrm>
            <a:off x="7404057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45D5-E20E-185C-164E-2C866008A983}"/>
                  </a:ext>
                </a:extLst>
              </p:cNvPr>
              <p:cNvSpPr txBox="1"/>
              <p:nvPr/>
            </p:nvSpPr>
            <p:spPr>
              <a:xfrm>
                <a:off x="1492711" y="1356267"/>
                <a:ext cx="2548969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MY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)=0.00001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8%)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45D5-E20E-185C-164E-2C866008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11" y="1356267"/>
                <a:ext cx="2548969" cy="1821909"/>
              </a:xfrm>
              <a:prstGeom prst="rect">
                <a:avLst/>
              </a:prstGeom>
              <a:blipFill>
                <a:blip r:embed="rId5"/>
                <a:stretch>
                  <a:fillRect t="-1672" b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733980E-5C3B-3C7C-0A3E-3DC4972F389F}"/>
              </a:ext>
            </a:extLst>
          </p:cNvPr>
          <p:cNvSpPr/>
          <p:nvPr/>
        </p:nvSpPr>
        <p:spPr>
          <a:xfrm>
            <a:off x="843705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36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AFB77F-0489-F2DF-AC23-ED391EDEB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754" y="3486420"/>
            <a:ext cx="3683587" cy="2719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Effects of SVM Lambda (Bag of SIFTs)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/>
              <p:nvPr/>
            </p:nvSpPr>
            <p:spPr>
              <a:xfrm>
                <a:off x="8053064" y="1509115"/>
                <a:ext cx="2548969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MY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)=0.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(6.93%)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C375-4C27-886B-494C-68A197E84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64" y="1509115"/>
                <a:ext cx="2548969" cy="1821909"/>
              </a:xfrm>
              <a:prstGeom prst="rect">
                <a:avLst/>
              </a:prstGeom>
              <a:blipFill>
                <a:blip r:embed="rId3"/>
                <a:stretch>
                  <a:fillRect t="-2013" b="-201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03A414DC-650F-FFE4-819B-20848E90E260}"/>
              </a:ext>
            </a:extLst>
          </p:cNvPr>
          <p:cNvSpPr/>
          <p:nvPr/>
        </p:nvSpPr>
        <p:spPr>
          <a:xfrm>
            <a:off x="7404059" y="1353719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9CB6FFF-18CF-9A43-F12C-FC6C4378E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7" y="3336119"/>
            <a:ext cx="3652479" cy="27142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45D5-E20E-185C-164E-2C866008A983}"/>
                  </a:ext>
                </a:extLst>
              </p:cNvPr>
              <p:cNvSpPr txBox="1"/>
              <p:nvPr/>
            </p:nvSpPr>
            <p:spPr>
              <a:xfrm>
                <a:off x="1492711" y="1356267"/>
                <a:ext cx="2548969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MY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)=0.00001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(68.07%)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45D5-E20E-185C-164E-2C866008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11" y="1356267"/>
                <a:ext cx="2548969" cy="1821909"/>
              </a:xfrm>
              <a:prstGeom prst="rect">
                <a:avLst/>
              </a:prstGeom>
              <a:blipFill>
                <a:blip r:embed="rId5"/>
                <a:stretch>
                  <a:fillRect t="-1672" b="-200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733980E-5C3B-3C7C-0A3E-3DC4972F389F}"/>
              </a:ext>
            </a:extLst>
          </p:cNvPr>
          <p:cNvSpPr/>
          <p:nvPr/>
        </p:nvSpPr>
        <p:spPr>
          <a:xfrm>
            <a:off x="940957" y="1353719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0906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7D92CD-777D-E4BE-0A03-94265A9A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36" y="3295480"/>
            <a:ext cx="3723940" cy="2747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06DFE4-93E9-7BC7-58B2-A241B201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630" y="3295480"/>
            <a:ext cx="3713982" cy="2747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Effects of SVM Lambda (Spatial Pyramids)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A414DC-650F-FFE4-819B-20848E90E260}"/>
              </a:ext>
            </a:extLst>
          </p:cNvPr>
          <p:cNvSpPr/>
          <p:nvPr/>
        </p:nvSpPr>
        <p:spPr>
          <a:xfrm>
            <a:off x="7404057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0DA4B3-72AF-7514-5FAF-BB7BB0FE705F}"/>
                  </a:ext>
                </a:extLst>
              </p:cNvPr>
              <p:cNvSpPr txBox="1"/>
              <p:nvPr/>
            </p:nvSpPr>
            <p:spPr>
              <a:xfrm>
                <a:off x="1644222" y="1206846"/>
                <a:ext cx="254896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=0.00001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0DA4B3-72AF-7514-5FAF-BB7BB0FE7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2" y="1206846"/>
                <a:ext cx="2548969" cy="2098908"/>
              </a:xfrm>
              <a:prstGeom prst="rect">
                <a:avLst/>
              </a:prstGeom>
              <a:blipFill>
                <a:blip r:embed="rId4"/>
                <a:stretch>
                  <a:fillRect t="-1744" b="-145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F4916FD-2F36-E647-90E0-4B17195C3806}"/>
              </a:ext>
            </a:extLst>
          </p:cNvPr>
          <p:cNvSpPr/>
          <p:nvPr/>
        </p:nvSpPr>
        <p:spPr>
          <a:xfrm>
            <a:off x="1000614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50CA6-9DB7-70B8-EAB9-D94BD0237082}"/>
                  </a:ext>
                </a:extLst>
              </p:cNvPr>
              <p:cNvSpPr txBox="1"/>
              <p:nvPr/>
            </p:nvSpPr>
            <p:spPr>
              <a:xfrm>
                <a:off x="8053062" y="1232115"/>
                <a:ext cx="254896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44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.2%)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50CA6-9DB7-70B8-EAB9-D94BD023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62" y="1232115"/>
                <a:ext cx="2548969" cy="2098908"/>
              </a:xfrm>
              <a:prstGeom prst="rect">
                <a:avLst/>
              </a:prstGeom>
              <a:blipFill>
                <a:blip r:embed="rId5"/>
                <a:stretch>
                  <a:fillRect t="-1453" b="-174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372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1446CE-7753-1749-6116-2C6EE9C7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283" y="3305754"/>
            <a:ext cx="3704602" cy="2733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Effects of SVM Lambda (Spatial Pyramids)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A414DC-650F-FFE4-819B-20848E90E260}"/>
              </a:ext>
            </a:extLst>
          </p:cNvPr>
          <p:cNvSpPr/>
          <p:nvPr/>
        </p:nvSpPr>
        <p:spPr>
          <a:xfrm>
            <a:off x="7404057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F4C4903-4A5E-3909-A938-0FE8C0D11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61" y="3295480"/>
            <a:ext cx="3689493" cy="27436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0DA4B3-72AF-7514-5FAF-BB7BB0FE705F}"/>
                  </a:ext>
                </a:extLst>
              </p:cNvPr>
              <p:cNvSpPr txBox="1"/>
              <p:nvPr/>
            </p:nvSpPr>
            <p:spPr>
              <a:xfrm>
                <a:off x="1644222" y="1206846"/>
                <a:ext cx="254896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=0.00001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(71.27%)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0DA4B3-72AF-7514-5FAF-BB7BB0FE7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2" y="1206846"/>
                <a:ext cx="2548969" cy="2098908"/>
              </a:xfrm>
              <a:prstGeom prst="rect">
                <a:avLst/>
              </a:prstGeom>
              <a:blipFill>
                <a:blip r:embed="rId4"/>
                <a:stretch>
                  <a:fillRect t="-1744" b="-145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F4916FD-2F36-E647-90E0-4B17195C3806}"/>
              </a:ext>
            </a:extLst>
          </p:cNvPr>
          <p:cNvSpPr/>
          <p:nvPr/>
        </p:nvSpPr>
        <p:spPr>
          <a:xfrm>
            <a:off x="1000614" y="119832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50CA6-9DB7-70B8-EAB9-D94BD0237082}"/>
                  </a:ext>
                </a:extLst>
              </p:cNvPr>
              <p:cNvSpPr txBox="1"/>
              <p:nvPr/>
            </p:nvSpPr>
            <p:spPr>
              <a:xfrm>
                <a:off x="8053062" y="1232115"/>
                <a:ext cx="2548969" cy="209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𝐿𝑎𝑚𝑏𝑑𝑎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MY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68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.2%)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50CA6-9DB7-70B8-EAB9-D94BD023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62" y="1232115"/>
                <a:ext cx="2548969" cy="2098908"/>
              </a:xfrm>
              <a:prstGeom prst="rect">
                <a:avLst/>
              </a:prstGeom>
              <a:blipFill>
                <a:blip r:embed="rId5"/>
                <a:stretch>
                  <a:fillRect t="-1453" b="-174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03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A7772318-993A-D19F-AF6D-02F6B0D5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885" y="2496079"/>
            <a:ext cx="1511049" cy="1192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78400" cy="661035"/>
          </a:xfrm>
        </p:spPr>
        <p:txBody>
          <a:bodyPr>
            <a:normAutofit/>
          </a:bodyPr>
          <a:lstStyle/>
          <a:p>
            <a:r>
              <a:rPr lang="en-MY" sz="3600" dirty="0"/>
              <a:t>Bags of SIFTs</a:t>
            </a:r>
          </a:p>
        </p:txBody>
      </p:sp>
      <p:pic>
        <p:nvPicPr>
          <p:cNvPr id="7" name="Picture 6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8FFB954C-7DC1-29DA-85CE-52598F54A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5" y="1392555"/>
            <a:ext cx="1954529" cy="1303019"/>
          </a:xfrm>
          <a:prstGeom prst="rect">
            <a:avLst/>
          </a:prstGeom>
        </p:spPr>
      </p:pic>
      <p:pic>
        <p:nvPicPr>
          <p:cNvPr id="8" name="Picture 7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51EB1F96-E567-9A76-86AF-6450704A2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70" y="1392555"/>
            <a:ext cx="1954529" cy="13030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951150-CD29-5E5F-19B2-7CACC69BC54B}"/>
              </a:ext>
            </a:extLst>
          </p:cNvPr>
          <p:cNvCxnSpPr>
            <a:cxnSpLocks/>
          </p:cNvCxnSpPr>
          <p:nvPr/>
        </p:nvCxnSpPr>
        <p:spPr>
          <a:xfrm>
            <a:off x="2599569" y="2044064"/>
            <a:ext cx="43805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35F343E-FA9D-6B8A-32FB-63CA64F5F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770" y="2959989"/>
            <a:ext cx="1958510" cy="16536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9D6D53-C5F4-DBCF-B2B2-D3F00800233B}"/>
              </a:ext>
            </a:extLst>
          </p:cNvPr>
          <p:cNvCxnSpPr>
            <a:cxnSpLocks/>
            <a:stCxn id="8" idx="2"/>
            <a:endCxn id="88" idx="0"/>
          </p:cNvCxnSpPr>
          <p:nvPr/>
        </p:nvCxnSpPr>
        <p:spPr>
          <a:xfrm>
            <a:off x="4180035" y="2695574"/>
            <a:ext cx="1396" cy="518931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9AAD2F-FB9F-FA17-AF8B-51D9617E3858}"/>
              </a:ext>
            </a:extLst>
          </p:cNvPr>
          <p:cNvSpPr txBox="1"/>
          <p:nvPr/>
        </p:nvSpPr>
        <p:spPr>
          <a:xfrm>
            <a:off x="342259" y="3580344"/>
            <a:ext cx="3327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u="sng" dirty="0"/>
              <a:t>Dense SIFT</a:t>
            </a:r>
            <a:r>
              <a:rPr lang="en-MY" sz="1600" dirty="0"/>
              <a:t> </a:t>
            </a:r>
          </a:p>
          <a:p>
            <a:pPr algn="ctr"/>
            <a:r>
              <a:rPr lang="en-MY" sz="1600" dirty="0"/>
              <a:t>vl_dsift(image, ‘fast’, ‘step’, S, ‘size’, B)</a:t>
            </a:r>
          </a:p>
        </p:txBody>
      </p:sp>
      <p:graphicFrame>
        <p:nvGraphicFramePr>
          <p:cNvPr id="28" name="Table 29">
            <a:extLst>
              <a:ext uri="{FF2B5EF4-FFF2-40B4-BE49-F238E27FC236}">
                <a16:creationId xmlns:a16="http://schemas.microsoft.com/office/drawing/2014/main" id="{DF48D2B3-5E2D-2F74-7115-C3DE422B0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587405"/>
              </p:ext>
            </p:extLst>
          </p:nvPr>
        </p:nvGraphicFramePr>
        <p:xfrm>
          <a:off x="3595290" y="4908015"/>
          <a:ext cx="116948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72">
                  <a:extLst>
                    <a:ext uri="{9D8B030D-6E8A-4147-A177-3AD203B41FA5}">
                      <a16:colId xmlns:a16="http://schemas.microsoft.com/office/drawing/2014/main" val="3251954496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718617105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3259131587"/>
                    </a:ext>
                  </a:extLst>
                </a:gridCol>
                <a:gridCol w="292372">
                  <a:extLst>
                    <a:ext uri="{9D8B030D-6E8A-4147-A177-3AD203B41FA5}">
                      <a16:colId xmlns:a16="http://schemas.microsoft.com/office/drawing/2014/main" val="780881352"/>
                    </a:ext>
                  </a:extLst>
                </a:gridCol>
              </a:tblGrid>
              <a:tr h="276420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08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0394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D7450BC-B710-BF7D-8997-73628EF925E2}"/>
              </a:ext>
            </a:extLst>
          </p:cNvPr>
          <p:cNvSpPr txBox="1"/>
          <p:nvPr/>
        </p:nvSpPr>
        <p:spPr>
          <a:xfrm>
            <a:off x="2211571" y="4981387"/>
            <a:ext cx="1289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SIFT Features</a:t>
            </a:r>
          </a:p>
          <a:p>
            <a:pPr algn="ctr"/>
            <a:r>
              <a:rPr lang="en-MY" sz="1600" dirty="0"/>
              <a:t>[128 x A]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869363-6733-5EE2-3E35-75AB30069BA9}"/>
              </a:ext>
            </a:extLst>
          </p:cNvPr>
          <p:cNvCxnSpPr>
            <a:cxnSpLocks/>
            <a:stCxn id="12" idx="2"/>
            <a:endCxn id="28" idx="0"/>
          </p:cNvCxnSpPr>
          <p:nvPr/>
        </p:nvCxnSpPr>
        <p:spPr>
          <a:xfrm flipH="1">
            <a:off x="4180034" y="4613672"/>
            <a:ext cx="1991" cy="294343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C15BB3E-3189-DD69-1833-723839C71C0D}"/>
              </a:ext>
            </a:extLst>
          </p:cNvPr>
          <p:cNvCxnSpPr>
            <a:cxnSpLocks/>
            <a:stCxn id="28" idx="3"/>
            <a:endCxn id="66" idx="0"/>
          </p:cNvCxnSpPr>
          <p:nvPr/>
        </p:nvCxnSpPr>
        <p:spPr>
          <a:xfrm flipV="1">
            <a:off x="4764778" y="1452156"/>
            <a:ext cx="3587322" cy="3821619"/>
          </a:xfrm>
          <a:prstGeom prst="bentConnector4">
            <a:avLst>
              <a:gd name="adj1" fmla="val 22978"/>
              <a:gd name="adj2" fmla="val 10598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6D1F55D-1B49-8FB0-CDC2-FC3047D5CC01}"/>
              </a:ext>
            </a:extLst>
          </p:cNvPr>
          <p:cNvSpPr/>
          <p:nvPr/>
        </p:nvSpPr>
        <p:spPr>
          <a:xfrm>
            <a:off x="91440" y="1050713"/>
            <a:ext cx="12009120" cy="481160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E54BED-7947-26D0-7BE7-FACC7208AB21}"/>
              </a:ext>
            </a:extLst>
          </p:cNvPr>
          <p:cNvSpPr txBox="1"/>
          <p:nvPr/>
        </p:nvSpPr>
        <p:spPr>
          <a:xfrm>
            <a:off x="1891469" y="667636"/>
            <a:ext cx="185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For each image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D03991-685F-BF2C-1D7A-947CB7D0E22A}"/>
              </a:ext>
            </a:extLst>
          </p:cNvPr>
          <p:cNvSpPr txBox="1"/>
          <p:nvPr/>
        </p:nvSpPr>
        <p:spPr>
          <a:xfrm>
            <a:off x="3570943" y="1082824"/>
            <a:ext cx="12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SINGLE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F61BB4-FEDD-E48B-5A9D-35FA09499FB3}"/>
              </a:ext>
            </a:extLst>
          </p:cNvPr>
          <p:cNvSpPr txBox="1"/>
          <p:nvPr/>
        </p:nvSpPr>
        <p:spPr>
          <a:xfrm>
            <a:off x="863939" y="1082824"/>
            <a:ext cx="12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UINT8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88C4D8-63A5-C150-2E20-E68D7061CCB0}"/>
              </a:ext>
            </a:extLst>
          </p:cNvPr>
          <p:cNvSpPr txBox="1"/>
          <p:nvPr/>
        </p:nvSpPr>
        <p:spPr>
          <a:xfrm>
            <a:off x="6413332" y="1452156"/>
            <a:ext cx="38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u="sng" dirty="0"/>
              <a:t>Calculate Euclidean distance</a:t>
            </a:r>
            <a:endParaRPr lang="en-MY" sz="1600" dirty="0"/>
          </a:p>
          <a:p>
            <a:pPr algn="ctr"/>
            <a:r>
              <a:rPr lang="en-MY" sz="1600" dirty="0"/>
              <a:t>vl_alldist2(SIFT Features, Visual Words)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33182B3A-1DC3-5555-91BC-EEB610B4D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320281"/>
              </p:ext>
            </p:extLst>
          </p:nvPr>
        </p:nvGraphicFramePr>
        <p:xfrm>
          <a:off x="8039680" y="2425040"/>
          <a:ext cx="624840" cy="91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971015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672608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7309656"/>
                    </a:ext>
                  </a:extLst>
                </a:gridCol>
              </a:tblGrid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774734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310988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224461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367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5CEC146-1820-4E10-EB90-8BEF6FDAF31D}"/>
              </a:ext>
            </a:extLst>
          </p:cNvPr>
          <p:cNvSpPr txBox="1"/>
          <p:nvPr/>
        </p:nvSpPr>
        <p:spPr>
          <a:xfrm>
            <a:off x="6990799" y="2564460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Distances</a:t>
            </a:r>
          </a:p>
          <a:p>
            <a:pPr algn="ctr"/>
            <a:r>
              <a:rPr lang="en-MY" sz="1600" dirty="0"/>
              <a:t>[A x V]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3A3F7F-8AE4-0882-6E69-B2B4CD99EB92}"/>
              </a:ext>
            </a:extLst>
          </p:cNvPr>
          <p:cNvSpPr txBox="1"/>
          <p:nvPr/>
        </p:nvSpPr>
        <p:spPr>
          <a:xfrm>
            <a:off x="6355115" y="3294537"/>
            <a:ext cx="1917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/>
              <a:t>Get index of smallest value in each feature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AD9F06-B3D2-007C-7CCE-E6E2D771DDAA}"/>
              </a:ext>
            </a:extLst>
          </p:cNvPr>
          <p:cNvCxnSpPr>
            <a:cxnSpLocks/>
            <a:stCxn id="19" idx="2"/>
            <a:endCxn id="38" idx="0"/>
          </p:cNvCxnSpPr>
          <p:nvPr/>
        </p:nvCxnSpPr>
        <p:spPr>
          <a:xfrm>
            <a:off x="8352100" y="3343632"/>
            <a:ext cx="1" cy="5291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88D44EF-3573-FA50-4704-8AAC5E195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153989"/>
              </p:ext>
            </p:extLst>
          </p:nvPr>
        </p:nvGraphicFramePr>
        <p:xfrm>
          <a:off x="8247961" y="3872732"/>
          <a:ext cx="208280" cy="91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746065861"/>
                    </a:ext>
                  </a:extLst>
                </a:gridCol>
              </a:tblGrid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386041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00264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926759"/>
                  </a:ext>
                </a:extLst>
              </a:tr>
              <a:tr h="229648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93352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CCAEB80-A052-F0FD-B3F3-1863B1B89874}"/>
              </a:ext>
            </a:extLst>
          </p:cNvPr>
          <p:cNvSpPr txBox="1"/>
          <p:nvPr/>
        </p:nvSpPr>
        <p:spPr>
          <a:xfrm>
            <a:off x="7177393" y="4042930"/>
            <a:ext cx="86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Indexes </a:t>
            </a:r>
          </a:p>
          <a:p>
            <a:pPr algn="ctr"/>
            <a:r>
              <a:rPr lang="en-MY" sz="1600" dirty="0"/>
              <a:t>[A x 1]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5DEABA-6C0E-22C3-113E-A22A1BFFD7D1}"/>
              </a:ext>
            </a:extLst>
          </p:cNvPr>
          <p:cNvCxnSpPr>
            <a:cxnSpLocks/>
            <a:stCxn id="66" idx="2"/>
            <a:endCxn id="19" idx="0"/>
          </p:cNvCxnSpPr>
          <p:nvPr/>
        </p:nvCxnSpPr>
        <p:spPr>
          <a:xfrm>
            <a:off x="8352100" y="2036931"/>
            <a:ext cx="0" cy="388109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2A1340E-0647-8373-B52E-9B8089DB7089}"/>
              </a:ext>
            </a:extLst>
          </p:cNvPr>
          <p:cNvSpPr/>
          <p:nvPr/>
        </p:nvSpPr>
        <p:spPr>
          <a:xfrm>
            <a:off x="4158571" y="3214505"/>
            <a:ext cx="45719" cy="6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A1910B3-BD68-BAFE-E9CB-B77102A68A92}"/>
              </a:ext>
            </a:extLst>
          </p:cNvPr>
          <p:cNvSpPr txBox="1"/>
          <p:nvPr/>
        </p:nvSpPr>
        <p:spPr>
          <a:xfrm>
            <a:off x="9812274" y="4137216"/>
            <a:ext cx="1946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/>
              <a:t>Normalise histogram</a:t>
            </a:r>
          </a:p>
        </p:txBody>
      </p:sp>
      <p:graphicFrame>
        <p:nvGraphicFramePr>
          <p:cNvPr id="93" name="Table 43">
            <a:extLst>
              <a:ext uri="{FF2B5EF4-FFF2-40B4-BE49-F238E27FC236}">
                <a16:creationId xmlns:a16="http://schemas.microsoft.com/office/drawing/2014/main" id="{A40A908D-E164-63B0-EE90-5DC5F6720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52144"/>
              </p:ext>
            </p:extLst>
          </p:nvPr>
        </p:nvGraphicFramePr>
        <p:xfrm>
          <a:off x="9744009" y="6024171"/>
          <a:ext cx="208280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571755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2225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77972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67830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58838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95904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206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1889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27112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5053498"/>
                    </a:ext>
                  </a:extLst>
                </a:gridCol>
              </a:tblGrid>
              <a:tr h="168421"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309380"/>
                  </a:ext>
                </a:extLst>
              </a:tr>
              <a:tr h="168421"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272271"/>
                  </a:ext>
                </a:extLst>
              </a:tr>
              <a:tr h="168421"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99736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51C3D768-D4BA-D674-8F04-3F67A4AA5E74}"/>
              </a:ext>
            </a:extLst>
          </p:cNvPr>
          <p:cNvSpPr txBox="1"/>
          <p:nvPr/>
        </p:nvSpPr>
        <p:spPr>
          <a:xfrm>
            <a:off x="8684531" y="6087859"/>
            <a:ext cx="90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Features</a:t>
            </a:r>
          </a:p>
          <a:p>
            <a:pPr algn="ctr"/>
            <a:r>
              <a:rPr lang="en-MY" sz="1600" dirty="0"/>
              <a:t>[</a:t>
            </a:r>
            <a:r>
              <a:rPr lang="en-MY" sz="1600" i="1" dirty="0"/>
              <a:t>I</a:t>
            </a:r>
            <a:r>
              <a:rPr lang="en-MY" sz="1600" dirty="0"/>
              <a:t> x </a:t>
            </a:r>
            <a:r>
              <a:rPr lang="en-MY" sz="1600" i="1" dirty="0"/>
              <a:t>V</a:t>
            </a:r>
            <a:r>
              <a:rPr lang="en-MY" sz="1600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0325E68-C9E4-49E1-A9EA-EDCC2F8DCBB8}"/>
                  </a:ext>
                </a:extLst>
              </p:cNvPr>
              <p:cNvSpPr txBox="1"/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𝑉𝑖𝑠𝑢𝑎𝑙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𝑊𝑜𝑟𝑑𝑠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0325E68-C9E4-49E1-A9EA-EDCC2F8DC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705D3B-D680-982F-E697-39BA7F2E5546}"/>
                  </a:ext>
                </a:extLst>
              </p:cNvPr>
              <p:cNvSpPr txBox="1"/>
              <p:nvPr/>
            </p:nvSpPr>
            <p:spPr>
              <a:xfrm>
                <a:off x="8805714" y="13587"/>
                <a:ext cx="32873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𝐴𝑛𝑦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</m:oMath>
                  </m:oMathPara>
                </a14:m>
                <a:endParaRPr lang="en-MY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𝐹𝑒𝑎𝑡𝑢𝑟𝑒𝑠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lang="en-MY" b="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705D3B-D680-982F-E697-39BA7F2E5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714" y="13587"/>
                <a:ext cx="3287396" cy="923330"/>
              </a:xfrm>
              <a:prstGeom prst="rect">
                <a:avLst/>
              </a:prstGeom>
              <a:blipFill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C46193-04B2-4411-D88E-C97486209C02}"/>
              </a:ext>
            </a:extLst>
          </p:cNvPr>
          <p:cNvCxnSpPr>
            <a:cxnSpLocks/>
            <a:stCxn id="104" idx="2"/>
            <a:endCxn id="104" idx="0"/>
          </p:cNvCxnSpPr>
          <p:nvPr/>
        </p:nvCxnSpPr>
        <p:spPr>
          <a:xfrm flipV="1">
            <a:off x="8706823" y="-13232"/>
            <a:ext cx="0" cy="9150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ABA4B18-B017-F7E0-6C7C-3EFFE29BCC79}"/>
              </a:ext>
            </a:extLst>
          </p:cNvPr>
          <p:cNvSpPr/>
          <p:nvPr/>
        </p:nvSpPr>
        <p:spPr>
          <a:xfrm>
            <a:off x="5221645" y="-13232"/>
            <a:ext cx="6970355" cy="9150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3F258FE-6F75-E07C-C0DB-FF6EC1889282}"/>
              </a:ext>
            </a:extLst>
          </p:cNvPr>
          <p:cNvCxnSpPr>
            <a:cxnSpLocks/>
            <a:stCxn id="38" idx="2"/>
            <a:endCxn id="100" idx="1"/>
          </p:cNvCxnSpPr>
          <p:nvPr/>
        </p:nvCxnSpPr>
        <p:spPr>
          <a:xfrm rot="5400000" flipH="1" flipV="1">
            <a:off x="8341408" y="3102847"/>
            <a:ext cx="1699170" cy="1677784"/>
          </a:xfrm>
          <a:prstGeom prst="bentConnector4">
            <a:avLst>
              <a:gd name="adj1" fmla="val -13454"/>
              <a:gd name="adj2" fmla="val 53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56D3827-08B9-26D6-9626-D3897546E813}"/>
              </a:ext>
            </a:extLst>
          </p:cNvPr>
          <p:cNvCxnSpPr>
            <a:cxnSpLocks/>
            <a:stCxn id="100" idx="2"/>
            <a:endCxn id="91" idx="0"/>
          </p:cNvCxnSpPr>
          <p:nvPr/>
        </p:nvCxnSpPr>
        <p:spPr>
          <a:xfrm>
            <a:off x="10785410" y="3688228"/>
            <a:ext cx="0" cy="448988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72E2E53-C4A3-D67F-C747-4A8F178EB0D1}"/>
              </a:ext>
            </a:extLst>
          </p:cNvPr>
          <p:cNvSpPr txBox="1"/>
          <p:nvPr/>
        </p:nvSpPr>
        <p:spPr>
          <a:xfrm>
            <a:off x="10266132" y="1938597"/>
            <a:ext cx="1038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Histogram</a:t>
            </a:r>
          </a:p>
          <a:p>
            <a:pPr algn="ctr"/>
            <a:r>
              <a:rPr lang="en-MY" sz="1600" dirty="0"/>
              <a:t>[1 x </a:t>
            </a:r>
            <a:r>
              <a:rPr lang="en-MY" sz="1600" i="1" dirty="0"/>
              <a:t>V</a:t>
            </a:r>
            <a:r>
              <a:rPr lang="en-MY" sz="1600" dirty="0"/>
              <a:t>]</a:t>
            </a:r>
          </a:p>
        </p:txBody>
      </p:sp>
      <p:graphicFrame>
        <p:nvGraphicFramePr>
          <p:cNvPr id="123" name="Table 122">
            <a:extLst>
              <a:ext uri="{FF2B5EF4-FFF2-40B4-BE49-F238E27FC236}">
                <a16:creationId xmlns:a16="http://schemas.microsoft.com/office/drawing/2014/main" id="{E8844272-1CE0-1596-FD36-A513D74DC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811490"/>
              </p:ext>
            </p:extLst>
          </p:nvPr>
        </p:nvGraphicFramePr>
        <p:xfrm>
          <a:off x="9744009" y="5172537"/>
          <a:ext cx="20828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295637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197730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80444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249814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2664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1143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757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380226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13140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7464319"/>
                    </a:ext>
                  </a:extLst>
                </a:gridCol>
              </a:tblGrid>
              <a:tr h="129535"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52209"/>
                  </a:ext>
                </a:extLst>
              </a:tr>
            </a:tbl>
          </a:graphicData>
        </a:graphic>
      </p:graphicFrame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7FBA312-4698-BC72-021B-FC756D3B0D19}"/>
              </a:ext>
            </a:extLst>
          </p:cNvPr>
          <p:cNvCxnSpPr>
            <a:cxnSpLocks/>
            <a:stCxn id="91" idx="2"/>
            <a:endCxn id="123" idx="0"/>
          </p:cNvCxnSpPr>
          <p:nvPr/>
        </p:nvCxnSpPr>
        <p:spPr>
          <a:xfrm flipH="1">
            <a:off x="10785409" y="4475770"/>
            <a:ext cx="1" cy="696767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8B85E50-FE32-E09A-D728-0DCC177501BF}"/>
              </a:ext>
            </a:extLst>
          </p:cNvPr>
          <p:cNvCxnSpPr>
            <a:cxnSpLocks/>
            <a:stCxn id="123" idx="2"/>
            <a:endCxn id="93" idx="0"/>
          </p:cNvCxnSpPr>
          <p:nvPr/>
        </p:nvCxnSpPr>
        <p:spPr>
          <a:xfrm>
            <a:off x="10785409" y="5416377"/>
            <a:ext cx="0" cy="607794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578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A103BB77-5DDA-1E9B-129E-CBA62AB17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094517"/>
            <a:ext cx="5400000" cy="26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7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693E9B4-7DEC-9477-FD3B-B842F02A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898" y="1836820"/>
            <a:ext cx="4269252" cy="318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5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8ABF6EF-F431-7D4A-DE81-6CE6D5AA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69" y="1638758"/>
            <a:ext cx="4426381" cy="358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12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506B04-BD24-1C14-B3A1-96B8D593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1745666"/>
            <a:ext cx="5400000" cy="33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69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426B390-869B-5D5D-0010-D39BB12B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183823"/>
            <a:ext cx="5400000" cy="24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55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Pooling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8865EE92-9541-6D3D-7D76-CDF31097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23" y="1919722"/>
            <a:ext cx="4098227" cy="37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20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Activation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Pooling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D3F5E-0F61-DCB0-7B1E-01A2E5652705}"/>
              </a:ext>
            </a:extLst>
          </p:cNvPr>
          <p:cNvGrpSpPr/>
          <p:nvPr/>
        </p:nvGrpSpPr>
        <p:grpSpPr>
          <a:xfrm>
            <a:off x="5706150" y="2165235"/>
            <a:ext cx="5400000" cy="2631724"/>
            <a:chOff x="5706150" y="1810749"/>
            <a:chExt cx="5400000" cy="2631724"/>
          </a:xfrm>
        </p:grpSpPr>
        <p:pic>
          <p:nvPicPr>
            <p:cNvPr id="3" name="Picture 2" descr="Graphical user interface, diagram&#10;&#10;Description automatically generated with medium confidence">
              <a:extLst>
                <a:ext uri="{FF2B5EF4-FFF2-40B4-BE49-F238E27FC236}">
                  <a16:creationId xmlns:a16="http://schemas.microsoft.com/office/drawing/2014/main" id="{66C05391-6EB9-05BA-423A-5B6C8645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6150" y="1810749"/>
              <a:ext cx="5400000" cy="2631724"/>
            </a:xfrm>
            <a:prstGeom prst="rect">
              <a:avLst/>
            </a:prstGeom>
          </p:spPr>
        </p:pic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275A4CB3-9B8D-DA81-B5AF-DD22CBB1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7824" y="2777996"/>
              <a:ext cx="1676651" cy="1123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021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Pooling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AADCEB4-87A1-BB88-64F7-D6C8C70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313328"/>
            <a:ext cx="5400000" cy="23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71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 Layer</a:t>
            </a:r>
          </a:p>
        </p:txBody>
      </p:sp>
      <p:pic>
        <p:nvPicPr>
          <p:cNvPr id="2" name="Picture 1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49E8476-B0D6-25A4-67D1-C13DCC2B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599" y="1557040"/>
            <a:ext cx="2137568" cy="43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44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67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Fully connected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Output Layer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6387769-666E-880F-44B4-4991D110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50" y="2058850"/>
            <a:ext cx="5400000" cy="27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kitchen with white cabinets&#10;&#10;Description automatically generated">
            <a:extLst>
              <a:ext uri="{FF2B5EF4-FFF2-40B4-BE49-F238E27FC236}">
                <a16:creationId xmlns:a16="http://schemas.microsoft.com/office/drawing/2014/main" id="{3CD1DA17-BA92-AA4D-7B60-162E0FDF8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4" y="2405479"/>
            <a:ext cx="1474071" cy="147407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dash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723640" cy="646332"/>
          </a:xfrm>
        </p:spPr>
        <p:txBody>
          <a:bodyPr>
            <a:normAutofit/>
          </a:bodyPr>
          <a:lstStyle/>
          <a:p>
            <a:r>
              <a:rPr lang="en-MY" sz="3600" dirty="0"/>
              <a:t>Spatial Pyramid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AB2E6B-3BB1-1180-68C3-0C4DF40370B9}"/>
              </a:ext>
            </a:extLst>
          </p:cNvPr>
          <p:cNvCxnSpPr>
            <a:cxnSpLocks/>
          </p:cNvCxnSpPr>
          <p:nvPr/>
        </p:nvCxnSpPr>
        <p:spPr>
          <a:xfrm>
            <a:off x="2020988" y="3147615"/>
            <a:ext cx="72583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E08593-57A5-CC3F-BAE1-032E3747CCA1}"/>
              </a:ext>
            </a:extLst>
          </p:cNvPr>
          <p:cNvCxnSpPr>
            <a:cxnSpLocks/>
            <a:stCxn id="77" idx="0"/>
            <a:endCxn id="77" idx="2"/>
          </p:cNvCxnSpPr>
          <p:nvPr/>
        </p:nvCxnSpPr>
        <p:spPr>
          <a:xfrm>
            <a:off x="1145650" y="2405479"/>
            <a:ext cx="0" cy="1474071"/>
          </a:xfrm>
          <a:prstGeom prst="line">
            <a:avLst/>
          </a:prstGeom>
          <a:ln w="317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ED25C0-24F3-DC9D-2780-BEF0E82BC511}"/>
              </a:ext>
            </a:extLst>
          </p:cNvPr>
          <p:cNvCxnSpPr>
            <a:cxnSpLocks/>
            <a:stCxn id="77" idx="1"/>
            <a:endCxn id="77" idx="3"/>
          </p:cNvCxnSpPr>
          <p:nvPr/>
        </p:nvCxnSpPr>
        <p:spPr>
          <a:xfrm>
            <a:off x="408614" y="3142515"/>
            <a:ext cx="1474071" cy="0"/>
          </a:xfrm>
          <a:prstGeom prst="line">
            <a:avLst/>
          </a:prstGeom>
          <a:ln w="317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567D0F-3E76-0ADB-39D2-7BB273BC8CB3}"/>
              </a:ext>
            </a:extLst>
          </p:cNvPr>
          <p:cNvCxnSpPr/>
          <p:nvPr/>
        </p:nvCxnSpPr>
        <p:spPr>
          <a:xfrm>
            <a:off x="1519197" y="3122110"/>
            <a:ext cx="0" cy="737036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C4F06E-1D42-638E-823A-5E881912D129}"/>
              </a:ext>
            </a:extLst>
          </p:cNvPr>
          <p:cNvCxnSpPr>
            <a:cxnSpLocks/>
          </p:cNvCxnSpPr>
          <p:nvPr/>
        </p:nvCxnSpPr>
        <p:spPr>
          <a:xfrm flipH="1">
            <a:off x="1152030" y="3503546"/>
            <a:ext cx="730655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 descr="A kitchen with white cabinets&#10;&#10;Description automatically generated">
            <a:extLst>
              <a:ext uri="{FF2B5EF4-FFF2-40B4-BE49-F238E27FC236}">
                <a16:creationId xmlns:a16="http://schemas.microsoft.com/office/drawing/2014/main" id="{21439569-1604-6530-F4CA-ABEB3C3F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92" y="2405478"/>
            <a:ext cx="1474067" cy="147406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dash"/>
          </a:ln>
          <a:effectLst/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C19E4E1-5B46-2F04-8A54-0E53AAF5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425" y="2439260"/>
            <a:ext cx="1174587" cy="1161958"/>
          </a:xfrm>
          <a:prstGeom prst="rect">
            <a:avLst/>
          </a:prstGeom>
          <a:ln w="31750">
            <a:solidFill>
              <a:srgbClr val="00B0F0"/>
            </a:solidFill>
            <a:prstDash val="dash"/>
          </a:ln>
          <a:effectLst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A73FEDA-6731-99A8-DB5D-DC3EFE6B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413" y="2622231"/>
            <a:ext cx="1174587" cy="1161958"/>
          </a:xfrm>
          <a:prstGeom prst="rect">
            <a:avLst/>
          </a:prstGeom>
          <a:ln w="31750">
            <a:solidFill>
              <a:srgbClr val="00B0F0"/>
            </a:solidFill>
            <a:prstDash val="dash"/>
          </a:ln>
          <a:effectLst/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6BD82F9-DACE-B94E-98B0-1A3BE708E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431" y="2538032"/>
            <a:ext cx="921033" cy="921032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3D3981A-1C98-39E7-159B-86A26B7F6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782" y="2656142"/>
            <a:ext cx="921033" cy="921033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27C317-BC81-4368-51A6-AB0C094EC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894" y="2782920"/>
            <a:ext cx="921033" cy="921030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2BE97D0-0B11-9A9E-FC78-02A3E53E6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6949" y="2863159"/>
            <a:ext cx="921033" cy="921030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E8BCDE2-2C76-9118-733D-14AB5AFC7F38}"/>
                  </a:ext>
                </a:extLst>
              </p:cNvPr>
              <p:cNvSpPr txBox="1"/>
              <p:nvPr/>
            </p:nvSpPr>
            <p:spPr>
              <a:xfrm>
                <a:off x="2883792" y="1700105"/>
                <a:ext cx="14740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E8BCDE2-2C76-9118-733D-14AB5AFC7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92" y="1700105"/>
                <a:ext cx="147406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A488518-AE1A-1F7A-1607-DA067E87B9E5}"/>
                  </a:ext>
                </a:extLst>
              </p:cNvPr>
              <p:cNvSpPr txBox="1"/>
              <p:nvPr/>
            </p:nvSpPr>
            <p:spPr>
              <a:xfrm>
                <a:off x="4732426" y="1712674"/>
                <a:ext cx="13595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A488518-AE1A-1F7A-1607-DA067E87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26" y="1712674"/>
                <a:ext cx="135950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3DD387D-A36A-B78B-C8F0-0245D3FC7E3D}"/>
                  </a:ext>
                </a:extLst>
              </p:cNvPr>
              <p:cNvSpPr txBox="1"/>
              <p:nvPr/>
            </p:nvSpPr>
            <p:spPr>
              <a:xfrm>
                <a:off x="6466497" y="1705899"/>
                <a:ext cx="12914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2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3DD387D-A36A-B78B-C8F0-0245D3FC7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497" y="1705899"/>
                <a:ext cx="1291485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5" name="Picture 124">
            <a:extLst>
              <a:ext uri="{FF2B5EF4-FFF2-40B4-BE49-F238E27FC236}">
                <a16:creationId xmlns:a16="http://schemas.microsoft.com/office/drawing/2014/main" id="{385CCBB9-71DF-0CA3-E1F6-71FB90E188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311" y="4796585"/>
            <a:ext cx="4579957" cy="1690394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8ED6298-3EDE-175D-126B-F2EFFBAC717A}"/>
              </a:ext>
            </a:extLst>
          </p:cNvPr>
          <p:cNvSpPr txBox="1"/>
          <p:nvPr/>
        </p:nvSpPr>
        <p:spPr>
          <a:xfrm>
            <a:off x="259672" y="4440986"/>
            <a:ext cx="358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Calculate the weights of each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1495955-64E4-AE4B-7EEA-E9A79092D26C}"/>
                  </a:ext>
                </a:extLst>
              </p:cNvPr>
              <p:cNvSpPr txBox="1"/>
              <p:nvPr/>
            </p:nvSpPr>
            <p:spPr>
              <a:xfrm>
                <a:off x="290311" y="903336"/>
                <a:ext cx="2658978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0, …,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MY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MY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1495955-64E4-AE4B-7EEA-E9A79092D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11" y="903336"/>
                <a:ext cx="2658978" cy="9282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B71A2E7-8A97-1228-D1EC-686076D3B93D}"/>
                  </a:ext>
                </a:extLst>
              </p:cNvPr>
              <p:cNvSpPr txBox="1"/>
              <p:nvPr/>
            </p:nvSpPr>
            <p:spPr>
              <a:xfrm>
                <a:off x="668919" y="1988540"/>
                <a:ext cx="940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B71A2E7-8A97-1228-D1EC-686076D3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19" y="1988540"/>
                <a:ext cx="9407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B0D505E-BAEF-0608-F683-11124D1FF29D}"/>
                  </a:ext>
                </a:extLst>
              </p:cNvPr>
              <p:cNvSpPr txBox="1"/>
              <p:nvPr/>
            </p:nvSpPr>
            <p:spPr>
              <a:xfrm>
                <a:off x="5898399" y="4796585"/>
                <a:ext cx="1328817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MY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MY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MY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MY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MY" sz="20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B0D505E-BAEF-0608-F683-11124D1FF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399" y="4796585"/>
                <a:ext cx="1328817" cy="6685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68EE378-2215-A9BE-58CD-0C9FB90BA94E}"/>
                  </a:ext>
                </a:extLst>
              </p:cNvPr>
              <p:cNvSpPr txBox="1"/>
              <p:nvPr/>
            </p:nvSpPr>
            <p:spPr>
              <a:xfrm>
                <a:off x="5741329" y="5631191"/>
                <a:ext cx="1642955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MY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𝜄</m:t>
                          </m:r>
                        </m:sup>
                      </m:sSup>
                      <m:r>
                        <a:rPr lang="en-MY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MY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MY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𝜄</m:t>
                              </m:r>
                              <m:r>
                                <a:rPr lang="en-MY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MY" sz="20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68EE378-2215-A9BE-58CD-0C9FB90B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329" y="5631191"/>
                <a:ext cx="1642955" cy="6685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1DD1367-D30B-12F2-6C0A-B1A9BA91A430}"/>
              </a:ext>
            </a:extLst>
          </p:cNvPr>
          <p:cNvCxnSpPr/>
          <p:nvPr/>
        </p:nvCxnSpPr>
        <p:spPr>
          <a:xfrm>
            <a:off x="5271202" y="4681801"/>
            <a:ext cx="0" cy="18051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745A5D09-C123-59BA-506A-43B17BAA334C}"/>
              </a:ext>
            </a:extLst>
          </p:cNvPr>
          <p:cNvSpPr txBox="1"/>
          <p:nvPr/>
        </p:nvSpPr>
        <p:spPr>
          <a:xfrm>
            <a:off x="7854410" y="5283409"/>
            <a:ext cx="3890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Adding weights to kernel layers increases the accuracy by about 5%</a:t>
            </a:r>
          </a:p>
        </p:txBody>
      </p:sp>
    </p:spTree>
    <p:extLst>
      <p:ext uri="{BB962C8B-B14F-4D97-AF65-F5344CB8AC3E}">
        <p14:creationId xmlns:p14="http://schemas.microsoft.com/office/powerpoint/2010/main" val="72394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F0B40DB-810B-7EF9-3FDD-027A464E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99" y="1941390"/>
            <a:ext cx="4458251" cy="29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3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3" name="Picture 2" descr="A picture containing circle&#10;&#10;Description automatically generated">
            <a:extLst>
              <a:ext uri="{FF2B5EF4-FFF2-40B4-BE49-F238E27FC236}">
                <a16:creationId xmlns:a16="http://schemas.microsoft.com/office/drawing/2014/main" id="{38D1CAEB-B5D6-0215-3A58-D90E3901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750" y="2003480"/>
            <a:ext cx="4370400" cy="28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6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6A865C-F5EF-2F86-3B69-6EAB066090D3}"/>
              </a:ext>
            </a:extLst>
          </p:cNvPr>
          <p:cNvGrpSpPr/>
          <p:nvPr/>
        </p:nvGrpSpPr>
        <p:grpSpPr>
          <a:xfrm>
            <a:off x="5850061" y="2049936"/>
            <a:ext cx="5256089" cy="4439650"/>
            <a:chOff x="5781221" y="2126136"/>
            <a:chExt cx="5256089" cy="44396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1A73EA-1675-2AAA-319B-078587D5B535}"/>
                </a:ext>
              </a:extLst>
            </p:cNvPr>
            <p:cNvSpPr txBox="1"/>
            <p:nvPr/>
          </p:nvSpPr>
          <p:spPr>
            <a:xfrm>
              <a:off x="7455350" y="6104121"/>
              <a:ext cx="1907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15 Categories</a:t>
              </a:r>
            </a:p>
          </p:txBody>
        </p:sp>
        <p:sp>
          <p:nvSpPr>
            <p:cNvPr id="3" name="Can 2">
              <a:extLst>
                <a:ext uri="{FF2B5EF4-FFF2-40B4-BE49-F238E27FC236}">
                  <a16:creationId xmlns:a16="http://schemas.microsoft.com/office/drawing/2014/main" id="{B15B20DF-F7DF-D34D-B092-26A4A8F6EC81}"/>
                </a:ext>
              </a:extLst>
            </p:cNvPr>
            <p:cNvSpPr/>
            <p:nvPr/>
          </p:nvSpPr>
          <p:spPr>
            <a:xfrm>
              <a:off x="6699439" y="2126136"/>
              <a:ext cx="1312114" cy="770930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Folder</a:t>
              </a:r>
              <a:br>
                <a:rPr lang="en-US" dirty="0"/>
              </a:br>
              <a:r>
                <a:rPr lang="en-US" dirty="0"/>
                <a:t>1500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3806B780-801E-5936-6D8A-B262C4631477}"/>
                </a:ext>
              </a:extLst>
            </p:cNvPr>
            <p:cNvSpPr/>
            <p:nvPr/>
          </p:nvSpPr>
          <p:spPr>
            <a:xfrm>
              <a:off x="8866466" y="2126136"/>
              <a:ext cx="1312113" cy="770930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Folder</a:t>
              </a:r>
              <a:br>
                <a:rPr lang="en-US" dirty="0"/>
              </a:br>
              <a:r>
                <a:rPr lang="en-US" dirty="0"/>
                <a:t>1500</a:t>
              </a: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5981D7A-1B2C-9CF5-472E-27068CACB7B2}"/>
                </a:ext>
              </a:extLst>
            </p:cNvPr>
            <p:cNvSpPr/>
            <p:nvPr/>
          </p:nvSpPr>
          <p:spPr>
            <a:xfrm>
              <a:off x="7735925" y="3427475"/>
              <a:ext cx="1312114" cy="923330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Combined</a:t>
              </a:r>
              <a:br>
                <a:rPr lang="en-US" dirty="0"/>
              </a:br>
              <a:r>
                <a:rPr lang="en-US" dirty="0"/>
                <a:t>3000</a:t>
              </a: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6188D615-4AA7-F364-0FF3-2B5D1E7D8034}"/>
                </a:ext>
              </a:extLst>
            </p:cNvPr>
            <p:cNvSpPr/>
            <p:nvPr/>
          </p:nvSpPr>
          <p:spPr>
            <a:xfrm>
              <a:off x="5781221" y="5148503"/>
              <a:ext cx="1312113" cy="770930"/>
            </a:xfrm>
            <a:prstGeom prst="ca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  <a:br>
                <a:rPr lang="en-US" dirty="0"/>
              </a:br>
              <a:r>
                <a:rPr lang="en-US" dirty="0"/>
                <a:t>2400</a:t>
              </a: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678BE943-5AA2-2646-FC6B-D79320410DD6}"/>
                </a:ext>
              </a:extLst>
            </p:cNvPr>
            <p:cNvSpPr/>
            <p:nvPr/>
          </p:nvSpPr>
          <p:spPr>
            <a:xfrm>
              <a:off x="7753209" y="5148503"/>
              <a:ext cx="1312113" cy="77093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Validation</a:t>
              </a:r>
              <a:br>
                <a:rPr lang="en-US" dirty="0"/>
              </a:br>
              <a:r>
                <a:rPr lang="en-US" dirty="0"/>
                <a:t>300</a:t>
              </a:r>
            </a:p>
          </p:txBody>
        </p: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B65E76F9-49FD-3E5D-F5A5-98C107738CC4}"/>
                </a:ext>
              </a:extLst>
            </p:cNvPr>
            <p:cNvSpPr/>
            <p:nvPr/>
          </p:nvSpPr>
          <p:spPr>
            <a:xfrm>
              <a:off x="9725197" y="5134161"/>
              <a:ext cx="1312113" cy="770930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Testing</a:t>
              </a:r>
              <a:br>
                <a:rPr lang="en-US" dirty="0"/>
              </a:br>
              <a:r>
                <a:rPr lang="en-US" dirty="0"/>
                <a:t>300</a:t>
              </a:r>
            </a:p>
          </p:txBody>
        </p:sp>
        <p:sp>
          <p:nvSpPr>
            <p:cNvPr id="14" name="Plus 13">
              <a:extLst>
                <a:ext uri="{FF2B5EF4-FFF2-40B4-BE49-F238E27FC236}">
                  <a16:creationId xmlns:a16="http://schemas.microsoft.com/office/drawing/2014/main" id="{0A75B7A3-FFC9-C958-750D-EE2E3A6CDF3B}"/>
                </a:ext>
              </a:extLst>
            </p:cNvPr>
            <p:cNvSpPr/>
            <p:nvPr/>
          </p:nvSpPr>
          <p:spPr>
            <a:xfrm flipH="1">
              <a:off x="8178432" y="2816022"/>
              <a:ext cx="461665" cy="46166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vision 14">
              <a:extLst>
                <a:ext uri="{FF2B5EF4-FFF2-40B4-BE49-F238E27FC236}">
                  <a16:creationId xmlns:a16="http://schemas.microsoft.com/office/drawing/2014/main" id="{7BF78498-71BD-16A5-D66B-CC05155FADCE}"/>
                </a:ext>
              </a:extLst>
            </p:cNvPr>
            <p:cNvSpPr/>
            <p:nvPr/>
          </p:nvSpPr>
          <p:spPr>
            <a:xfrm>
              <a:off x="8161582" y="4500593"/>
              <a:ext cx="460800" cy="460800"/>
            </a:xfrm>
            <a:prstGeom prst="mathDivid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683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17A0BD-7670-9748-1BC3-DE84407EB4AF}"/>
              </a:ext>
            </a:extLst>
          </p:cNvPr>
          <p:cNvSpPr/>
          <p:nvPr/>
        </p:nvSpPr>
        <p:spPr>
          <a:xfrm>
            <a:off x="4975697" y="1744394"/>
            <a:ext cx="6130453" cy="4628271"/>
          </a:xfrm>
          <a:prstGeom prst="roundRect">
            <a:avLst>
              <a:gd name="adj" fmla="val 29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effectLst/>
                <a:latin typeface="Courier" pitchFamily="2" charset="0"/>
              </a:rPr>
              <a:t>imds = imageDatastore(cat(1,imds1.Files,imds2.Files));</a:t>
            </a:r>
          </a:p>
          <a:p>
            <a:r>
              <a:rPr lang="en-GB" sz="1400" dirty="0">
                <a:effectLst/>
                <a:latin typeface="Courier" pitchFamily="2" charset="0"/>
              </a:rPr>
              <a:t>imds.Labels = cat(1,imds1.Labels,imds2.Labels);</a:t>
            </a:r>
          </a:p>
          <a:p>
            <a:r>
              <a:rPr lang="en-GB" sz="1400" dirty="0">
                <a:effectLst/>
                <a:latin typeface="Courier" pitchFamily="2" charset="0"/>
              </a:rPr>
              <a:t> </a:t>
            </a:r>
          </a:p>
          <a:p>
            <a:r>
              <a:rPr lang="en-GB" sz="1400" dirty="0">
                <a:effectLst/>
                <a:latin typeface="Courier" pitchFamily="2" charset="0"/>
              </a:rPr>
              <a:t>[trainDataDS, rest] = splitEachLabel(imds, 0.8,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'randomized'</a:t>
            </a:r>
            <a:r>
              <a:rPr lang="en-GB" sz="1400" dirty="0">
                <a:effectLst/>
                <a:latin typeface="Courier" pitchFamily="2" charset="0"/>
              </a:rPr>
              <a:t>);</a:t>
            </a:r>
          </a:p>
          <a:p>
            <a:r>
              <a:rPr lang="en-GB" sz="1400" dirty="0">
                <a:effectLst/>
                <a:latin typeface="Courier" pitchFamily="2" charset="0"/>
              </a:rPr>
              <a:t>[validateDataDS, testDataDS] = splitEachLabel(rest, 0.5,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'randomized'</a:t>
            </a:r>
            <a:r>
              <a:rPr lang="en-GB" sz="1400" dirty="0">
                <a:effectLst/>
                <a:latin typeface="Courier" pitchFamily="2" charset="0"/>
              </a:rPr>
              <a:t>);</a:t>
            </a:r>
            <a:endParaRPr lang="en-US" sz="1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95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Shearing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Reflection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6" name="Picture 5" descr="A group of lions&#10;&#10;Description automatically generated with medium confidence">
            <a:extLst>
              <a:ext uri="{FF2B5EF4-FFF2-40B4-BE49-F238E27FC236}">
                <a16:creationId xmlns:a16="http://schemas.microsoft.com/office/drawing/2014/main" id="{85B95F5D-7166-DC5B-D09C-8194C4A9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265" y="1868202"/>
            <a:ext cx="5400000" cy="31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7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Shearing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Reflection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D21157-92B9-82A6-0F5D-B90DA37D5F6B}"/>
              </a:ext>
            </a:extLst>
          </p:cNvPr>
          <p:cNvSpPr/>
          <p:nvPr/>
        </p:nvSpPr>
        <p:spPr>
          <a:xfrm>
            <a:off x="4975697" y="1744394"/>
            <a:ext cx="6130453" cy="4628271"/>
          </a:xfrm>
          <a:prstGeom prst="roundRect">
            <a:avLst>
              <a:gd name="adj" fmla="val 29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effectLst/>
                <a:latin typeface="Courier" pitchFamily="2" charset="0"/>
              </a:rPr>
              <a:t>imageAugmenter = imageDataAugmenter(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RandRotation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,[-20 20],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RandXShear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 [0 45],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RandYShear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 [0 45],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RandXReflection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 1,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RandYReflection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 1,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RandXTranslation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,[-3 3], </a:t>
            </a:r>
            <a:r>
              <a:rPr lang="en-GB" sz="1400" dirty="0">
                <a:solidFill>
                  <a:srgbClr val="0E00FF"/>
                </a:solidFill>
                <a:effectLst/>
                <a:latin typeface="Courier" pitchFamily="2" charset="0"/>
              </a:rPr>
              <a:t>...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RandYTranslation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effectLst/>
                <a:latin typeface="Courier" pitchFamily="2" charset="0"/>
              </a:rPr>
              <a:t>,[-3 3]);</a:t>
            </a:r>
            <a:endParaRPr lang="en-GB" sz="1400" dirty="0">
              <a:solidFill>
                <a:srgbClr val="AA04F9"/>
              </a:solidFill>
              <a:effectLst/>
              <a:latin typeface="Courier" pitchFamily="2" charset="0"/>
            </a:endParaRPr>
          </a:p>
          <a:p>
            <a:r>
              <a:rPr lang="en-GB" sz="1400" dirty="0">
                <a:effectLst/>
                <a:latin typeface="Courier" pitchFamily="2" charset="0"/>
              </a:rPr>
              <a:t> </a:t>
            </a:r>
          </a:p>
          <a:p>
            <a:r>
              <a:rPr lang="en-GB" sz="1400" dirty="0">
                <a:effectLst/>
                <a:latin typeface="Courier" pitchFamily="2" charset="0"/>
              </a:rPr>
              <a:t>trainData = augmentedImageDatastore(img_size,      trainDataDS, 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 err="1">
                <a:solidFill>
                  <a:srgbClr val="AA04F9"/>
                </a:solidFill>
                <a:effectLst/>
                <a:latin typeface="Courier" pitchFamily="2" charset="0"/>
              </a:rPr>
              <a:t>DataAugmentation</a:t>
            </a:r>
            <a:r>
              <a:rPr lang="en-GB" sz="1400" dirty="0">
                <a:solidFill>
                  <a:srgbClr val="AA04F9"/>
                </a:solidFill>
                <a:effectLst/>
                <a:latin typeface="Courier" pitchFamily="2" charset="0"/>
              </a:rPr>
              <a:t>'</a:t>
            </a:r>
            <a:r>
              <a:rPr lang="en-GB" sz="1400" dirty="0">
                <a:effectLst/>
                <a:latin typeface="Courier" pitchFamily="2" charset="0"/>
              </a:rPr>
              <a:t>,imageAugmenter);</a:t>
            </a:r>
          </a:p>
        </p:txBody>
      </p:sp>
    </p:spTree>
    <p:extLst>
      <p:ext uri="{BB962C8B-B14F-4D97-AF65-F5344CB8AC3E}">
        <p14:creationId xmlns:p14="http://schemas.microsoft.com/office/powerpoint/2010/main" val="1327559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Hidden Layer 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AlphaNet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7 hidden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5 convolution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2 fully connected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BetaNet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58A64FC-C897-7C12-0D4C-9A26CB0C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386" y="1557040"/>
            <a:ext cx="6479758" cy="50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6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Hidden Layer 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AlphaNet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BetaNet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8 hidden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5 convolution layers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3 fully connected layers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Hyperparameter Tunning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F41C3F95-5CEE-538E-89F4-9B67969B75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69265" y="1494000"/>
            <a:ext cx="6480000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64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D8545-AE56-CD6E-0F07-7DBD8160DBF6}"/>
              </a:ext>
            </a:extLst>
          </p:cNvPr>
          <p:cNvSpPr txBox="1"/>
          <p:nvPr/>
        </p:nvSpPr>
        <p:spPr>
          <a:xfrm>
            <a:off x="1085850" y="1095375"/>
            <a:ext cx="732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(CNN) 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|   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B5AF-49DA-2B82-2D35-BDC62081380B}"/>
              </a:ext>
            </a:extLst>
          </p:cNvPr>
          <p:cNvSpPr txBox="1"/>
          <p:nvPr/>
        </p:nvSpPr>
        <p:spPr>
          <a:xfrm>
            <a:off x="1085850" y="2049936"/>
            <a:ext cx="38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Hidden Layer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Hyperparameter Tunning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B7F6AEC-0EC9-5985-071A-03BAE2C1A59C}"/>
              </a:ext>
            </a:extLst>
          </p:cNvPr>
          <p:cNvGraphicFramePr>
            <a:graphicFrameLocks noGrp="1"/>
          </p:cNvGraphicFramePr>
          <p:nvPr/>
        </p:nvGraphicFramePr>
        <p:xfrm>
          <a:off x="4975697" y="2049936"/>
          <a:ext cx="6130452" cy="2393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613">
                  <a:extLst>
                    <a:ext uri="{9D8B030D-6E8A-4147-A177-3AD203B41FA5}">
                      <a16:colId xmlns:a16="http://schemas.microsoft.com/office/drawing/2014/main" val="3078897034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908101751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84649583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95746890"/>
                    </a:ext>
                  </a:extLst>
                </a:gridCol>
              </a:tblGrid>
              <a:tr h="478651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 1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 2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 3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478650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Optimizer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Adam*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Sgdm*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709438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Epochs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518194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 size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64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128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256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721369"/>
                  </a:ext>
                </a:extLst>
              </a:tr>
              <a:tr h="478651"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rate</a:t>
                      </a:r>
                      <a:endParaRPr lang="en-US" sz="1800" dirty="0"/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0.01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0.05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0.001</a:t>
                      </a:r>
                    </a:p>
                  </a:txBody>
                  <a:tcPr marL="68968" marR="68968" marT="34484" marB="34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754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7C971A-54DC-945B-6E45-31329377206E}"/>
              </a:ext>
            </a:extLst>
          </p:cNvPr>
          <p:cNvSpPr txBox="1"/>
          <p:nvPr/>
        </p:nvSpPr>
        <p:spPr>
          <a:xfrm>
            <a:off x="7086595" y="4612921"/>
            <a:ext cx="4024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adam - Adaptive Moment Estimation</a:t>
            </a:r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sgdm - Stochastic Gradient Descent with Momentum</a:t>
            </a:r>
          </a:p>
        </p:txBody>
      </p:sp>
    </p:spTree>
    <p:extLst>
      <p:ext uri="{BB962C8B-B14F-4D97-AF65-F5344CB8AC3E}">
        <p14:creationId xmlns:p14="http://schemas.microsoft.com/office/powerpoint/2010/main" val="1863142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BFBAC8-2024-347C-B876-9CF5497EB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7" y="3620802"/>
            <a:ext cx="3556000" cy="26670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0315B8F-6F23-58F8-8597-599AFC52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835" y="1798571"/>
            <a:ext cx="7772400" cy="44892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0.757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326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63"/>
            <a:ext cx="3723640" cy="665400"/>
          </a:xfrm>
        </p:spPr>
        <p:txBody>
          <a:bodyPr>
            <a:normAutofit/>
          </a:bodyPr>
          <a:lstStyle/>
          <a:p>
            <a:r>
              <a:rPr lang="en-MY" sz="3600" dirty="0"/>
              <a:t>Spatial Pyramid</a:t>
            </a:r>
          </a:p>
        </p:txBody>
      </p:sp>
      <p:pic>
        <p:nvPicPr>
          <p:cNvPr id="86" name="Picture 85" descr="A kitchen with white cabinets&#10;&#10;Description automatically generated">
            <a:extLst>
              <a:ext uri="{FF2B5EF4-FFF2-40B4-BE49-F238E27FC236}">
                <a16:creationId xmlns:a16="http://schemas.microsoft.com/office/drawing/2014/main" id="{21439569-1604-6530-F4CA-ABEB3C3F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9" y="1245562"/>
            <a:ext cx="1474067" cy="147406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dash"/>
          </a:ln>
          <a:effectLst/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C19E4E1-5B46-2F04-8A54-0E53AAF5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4" y="3424928"/>
            <a:ext cx="1174587" cy="1161958"/>
          </a:xfrm>
          <a:prstGeom prst="rect">
            <a:avLst/>
          </a:prstGeom>
          <a:ln w="31750">
            <a:solidFill>
              <a:srgbClr val="00B0F0"/>
            </a:solidFill>
            <a:prstDash val="dash"/>
          </a:ln>
          <a:effectLst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A73FEDA-6731-99A8-DB5D-DC3EFE6B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62" y="3607899"/>
            <a:ext cx="1174587" cy="1161958"/>
          </a:xfrm>
          <a:prstGeom prst="rect">
            <a:avLst/>
          </a:prstGeom>
          <a:ln w="31750">
            <a:solidFill>
              <a:srgbClr val="00B0F0"/>
            </a:solidFill>
            <a:prstDash val="dash"/>
          </a:ln>
          <a:effectLst/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6BD82F9-DACE-B94E-98B0-1A3BE708E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66" y="5482836"/>
            <a:ext cx="921033" cy="921032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3D3981A-1C98-39E7-159B-86A26B7F6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17" y="5600946"/>
            <a:ext cx="921033" cy="921033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27C317-BC81-4368-51A6-AB0C094EC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29" y="5727724"/>
            <a:ext cx="921033" cy="921030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2BE97D0-0B11-9A9E-FC78-02A3E53E6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84" y="5807963"/>
            <a:ext cx="921033" cy="921030"/>
          </a:xfrm>
          <a:prstGeom prst="rect">
            <a:avLst/>
          </a:prstGeom>
          <a:ln w="31750">
            <a:solidFill>
              <a:srgbClr val="FF0000"/>
            </a:solidFill>
            <a:prstDash val="dash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F77CDD-33EA-FBB4-814D-03D1CC4FC72C}"/>
                  </a:ext>
                </a:extLst>
              </p:cNvPr>
              <p:cNvSpPr txBox="1"/>
              <p:nvPr/>
            </p:nvSpPr>
            <p:spPr>
              <a:xfrm>
                <a:off x="220031" y="2768776"/>
                <a:ext cx="13595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F77CDD-33EA-FBB4-814D-03D1CC4F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31" y="2768776"/>
                <a:ext cx="135950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99D5D9-0884-DC68-5B74-5A507E7D13C8}"/>
                  </a:ext>
                </a:extLst>
              </p:cNvPr>
              <p:cNvSpPr txBox="1"/>
              <p:nvPr/>
            </p:nvSpPr>
            <p:spPr>
              <a:xfrm>
                <a:off x="221288" y="4796076"/>
                <a:ext cx="12914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 2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99D5D9-0884-DC68-5B74-5A507E7D1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88" y="4796076"/>
                <a:ext cx="129148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C4A5F7-6ECD-4B4C-6C00-0AF4E09B4EEE}"/>
              </a:ext>
            </a:extLst>
          </p:cNvPr>
          <p:cNvCxnSpPr>
            <a:cxnSpLocks/>
            <a:stCxn id="86" idx="3"/>
            <a:endCxn id="16" idx="1"/>
          </p:cNvCxnSpPr>
          <p:nvPr/>
        </p:nvCxnSpPr>
        <p:spPr>
          <a:xfrm flipV="1">
            <a:off x="1694446" y="1982595"/>
            <a:ext cx="39552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91AC54-72B5-B8F0-A992-5304BCF2CC8E}"/>
              </a:ext>
            </a:extLst>
          </p:cNvPr>
          <p:cNvCxnSpPr>
            <a:cxnSpLocks/>
            <a:stCxn id="93" idx="3"/>
            <a:endCxn id="85" idx="1"/>
          </p:cNvCxnSpPr>
          <p:nvPr/>
        </p:nvCxnSpPr>
        <p:spPr>
          <a:xfrm flipV="1">
            <a:off x="1587449" y="4184630"/>
            <a:ext cx="502524" cy="424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897FAB-9AFB-9B87-99F5-2B92FFACFD47}"/>
              </a:ext>
            </a:extLst>
          </p:cNvPr>
          <p:cNvSpPr txBox="1"/>
          <p:nvPr/>
        </p:nvSpPr>
        <p:spPr>
          <a:xfrm>
            <a:off x="2089973" y="1797929"/>
            <a:ext cx="6197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SIFT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0B08AF-6040-9D58-8CF5-CBF2417BD1CD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2709733" y="1982595"/>
            <a:ext cx="8543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762133-26DB-605F-E753-6EB8FC971483}"/>
              </a:ext>
            </a:extLst>
          </p:cNvPr>
          <p:cNvSpPr txBox="1"/>
          <p:nvPr/>
        </p:nvSpPr>
        <p:spPr>
          <a:xfrm>
            <a:off x="3564040" y="1797929"/>
            <a:ext cx="10469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Distance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86B438-ED4E-65F3-E2E6-29051ED02A55}"/>
              </a:ext>
            </a:extLst>
          </p:cNvPr>
          <p:cNvCxnSpPr>
            <a:cxnSpLocks/>
            <a:stCxn id="21" idx="3"/>
            <a:endCxn id="34" idx="1"/>
          </p:cNvCxnSpPr>
          <p:nvPr/>
        </p:nvCxnSpPr>
        <p:spPr>
          <a:xfrm flipV="1">
            <a:off x="4610954" y="1980359"/>
            <a:ext cx="427804" cy="2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E485B86-CF8A-179B-4837-0BBA6244235C}"/>
              </a:ext>
            </a:extLst>
          </p:cNvPr>
          <p:cNvSpPr txBox="1"/>
          <p:nvPr/>
        </p:nvSpPr>
        <p:spPr>
          <a:xfrm>
            <a:off x="5038758" y="1795693"/>
            <a:ext cx="121170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Histogram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4E447AE-9BD5-80A1-3F83-0A25FABEBC7B}"/>
              </a:ext>
            </a:extLst>
          </p:cNvPr>
          <p:cNvCxnSpPr>
            <a:cxnSpLocks/>
            <a:stCxn id="34" idx="3"/>
            <a:endCxn id="68" idx="1"/>
          </p:cNvCxnSpPr>
          <p:nvPr/>
        </p:nvCxnSpPr>
        <p:spPr>
          <a:xfrm flipV="1">
            <a:off x="6250458" y="1974438"/>
            <a:ext cx="722444" cy="59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B32BE0-ED07-EC0B-B03D-BD2785AF6346}"/>
              </a:ext>
            </a:extLst>
          </p:cNvPr>
          <p:cNvSpPr txBox="1"/>
          <p:nvPr/>
        </p:nvSpPr>
        <p:spPr>
          <a:xfrm>
            <a:off x="6972902" y="1789772"/>
            <a:ext cx="100438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1BC533-6F68-3A36-7390-5511E5A2F1CF}"/>
                  </a:ext>
                </a:extLst>
              </p:cNvPr>
              <p:cNvSpPr txBox="1"/>
              <p:nvPr/>
            </p:nvSpPr>
            <p:spPr>
              <a:xfrm>
                <a:off x="6337781" y="1611027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1BC533-6F68-3A36-7390-5511E5A2F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81" y="1611027"/>
                <a:ext cx="5874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0A689484-B6EB-C317-D041-D2C23F30DBA8}"/>
              </a:ext>
            </a:extLst>
          </p:cNvPr>
          <p:cNvSpPr txBox="1"/>
          <p:nvPr/>
        </p:nvSpPr>
        <p:spPr>
          <a:xfrm>
            <a:off x="9219411" y="308641"/>
            <a:ext cx="1656080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Total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63CD6E-CCD2-4897-3CF1-E93BDBD658FA}"/>
                  </a:ext>
                </a:extLst>
              </p:cNvPr>
              <p:cNvSpPr txBox="1"/>
              <p:nvPr/>
            </p:nvSpPr>
            <p:spPr>
              <a:xfrm>
                <a:off x="273850" y="644582"/>
                <a:ext cx="13671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𝐶𝑒𝑙𝑙𝑠</m:t>
                      </m:r>
                      <m:r>
                        <a:rPr lang="en-MY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63CD6E-CCD2-4897-3CF1-E93BDBD65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50" y="644582"/>
                <a:ext cx="136712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843A4F7-C1C8-9CE7-C7B4-59682A1D72EC}"/>
              </a:ext>
            </a:extLst>
          </p:cNvPr>
          <p:cNvSpPr txBox="1"/>
          <p:nvPr/>
        </p:nvSpPr>
        <p:spPr>
          <a:xfrm>
            <a:off x="2089973" y="3999964"/>
            <a:ext cx="619760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SIFT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50DFAC-7071-C140-88CE-65722DEE413D}"/>
              </a:ext>
            </a:extLst>
          </p:cNvPr>
          <p:cNvCxnSpPr>
            <a:cxnSpLocks/>
            <a:stCxn id="85" idx="3"/>
            <a:endCxn id="88" idx="1"/>
          </p:cNvCxnSpPr>
          <p:nvPr/>
        </p:nvCxnSpPr>
        <p:spPr>
          <a:xfrm>
            <a:off x="2709733" y="4184630"/>
            <a:ext cx="854307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9BA9D7E-5089-3DC7-7997-FF9E43D1A94C}"/>
              </a:ext>
            </a:extLst>
          </p:cNvPr>
          <p:cNvSpPr txBox="1"/>
          <p:nvPr/>
        </p:nvSpPr>
        <p:spPr>
          <a:xfrm>
            <a:off x="3564040" y="3999964"/>
            <a:ext cx="1046914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Distance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655C431-930F-66F7-5A6F-4C1F6903FEDB}"/>
              </a:ext>
            </a:extLst>
          </p:cNvPr>
          <p:cNvCxnSpPr>
            <a:cxnSpLocks/>
            <a:stCxn id="88" idx="3"/>
            <a:endCxn id="91" idx="1"/>
          </p:cNvCxnSpPr>
          <p:nvPr/>
        </p:nvCxnSpPr>
        <p:spPr>
          <a:xfrm flipV="1">
            <a:off x="4610954" y="4182394"/>
            <a:ext cx="427804" cy="223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3004EC0-F6F2-BABE-0A16-532ECD7BD532}"/>
              </a:ext>
            </a:extLst>
          </p:cNvPr>
          <p:cNvSpPr txBox="1"/>
          <p:nvPr/>
        </p:nvSpPr>
        <p:spPr>
          <a:xfrm>
            <a:off x="5038758" y="3997728"/>
            <a:ext cx="1211700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Histogram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E9DE20E-FF17-61C2-2962-B3E722D40640}"/>
              </a:ext>
            </a:extLst>
          </p:cNvPr>
          <p:cNvSpPr txBox="1"/>
          <p:nvPr/>
        </p:nvSpPr>
        <p:spPr>
          <a:xfrm>
            <a:off x="2725442" y="3584462"/>
            <a:ext cx="81545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Visual Words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C5AA64A-6F5A-817A-CD9F-C5783A42F508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>
            <a:off x="6250458" y="4182394"/>
            <a:ext cx="722441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4F0F4C7-302A-16F2-762F-E9B74E020CCD}"/>
              </a:ext>
            </a:extLst>
          </p:cNvPr>
          <p:cNvSpPr txBox="1"/>
          <p:nvPr/>
        </p:nvSpPr>
        <p:spPr>
          <a:xfrm>
            <a:off x="6972899" y="3997728"/>
            <a:ext cx="10043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5758152-E7BA-40B6-18D0-634601E6A6A7}"/>
                  </a:ext>
                </a:extLst>
              </p:cNvPr>
              <p:cNvSpPr txBox="1"/>
              <p:nvPr/>
            </p:nvSpPr>
            <p:spPr>
              <a:xfrm>
                <a:off x="6337781" y="3813062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5758152-E7BA-40B6-18D0-634601E6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81" y="3813062"/>
                <a:ext cx="58746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CEDB2F-8597-9C10-4270-6A2B0D89C438}"/>
                  </a:ext>
                </a:extLst>
              </p:cNvPr>
              <p:cNvSpPr txBox="1"/>
              <p:nvPr/>
            </p:nvSpPr>
            <p:spPr>
              <a:xfrm>
                <a:off x="7181360" y="1441601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CEDB2F-8597-9C10-4270-6A2B0D89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60" y="1441601"/>
                <a:ext cx="58746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33BA723-6C87-BCDB-FBF9-CE7E144E7970}"/>
                  </a:ext>
                </a:extLst>
              </p:cNvPr>
              <p:cNvSpPr txBox="1"/>
              <p:nvPr/>
            </p:nvSpPr>
            <p:spPr>
              <a:xfrm>
                <a:off x="7133704" y="3644180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33BA723-6C87-BCDB-FBF9-CE7E144E7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704" y="3644180"/>
                <a:ext cx="5874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5EA6FE9-8024-E490-8E51-C78BE1EF3C04}"/>
              </a:ext>
            </a:extLst>
          </p:cNvPr>
          <p:cNvCxnSpPr>
            <a:cxnSpLocks/>
            <a:stCxn id="110" idx="3"/>
            <a:endCxn id="103" idx="1"/>
          </p:cNvCxnSpPr>
          <p:nvPr/>
        </p:nvCxnSpPr>
        <p:spPr>
          <a:xfrm>
            <a:off x="1524817" y="6268478"/>
            <a:ext cx="5651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2908E14-D87D-1413-9BA6-3325E09433F9}"/>
              </a:ext>
            </a:extLst>
          </p:cNvPr>
          <p:cNvSpPr txBox="1"/>
          <p:nvPr/>
        </p:nvSpPr>
        <p:spPr>
          <a:xfrm>
            <a:off x="2089973" y="6083812"/>
            <a:ext cx="6197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SIFT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8D0016A-177B-04A7-14FA-0D2E3C1CBF7A}"/>
              </a:ext>
            </a:extLst>
          </p:cNvPr>
          <p:cNvCxnSpPr>
            <a:cxnSpLocks/>
            <a:stCxn id="103" idx="3"/>
            <a:endCxn id="106" idx="1"/>
          </p:cNvCxnSpPr>
          <p:nvPr/>
        </p:nvCxnSpPr>
        <p:spPr>
          <a:xfrm>
            <a:off x="2709733" y="6268478"/>
            <a:ext cx="85430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EE8E247-538A-065F-59E3-A073EB07B1A0}"/>
              </a:ext>
            </a:extLst>
          </p:cNvPr>
          <p:cNvSpPr txBox="1"/>
          <p:nvPr/>
        </p:nvSpPr>
        <p:spPr>
          <a:xfrm>
            <a:off x="3564040" y="6083812"/>
            <a:ext cx="104691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Distance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2815166-73A2-3F38-319B-2B13E5A62152}"/>
              </a:ext>
            </a:extLst>
          </p:cNvPr>
          <p:cNvCxnSpPr>
            <a:cxnSpLocks/>
            <a:stCxn id="106" idx="3"/>
            <a:endCxn id="109" idx="1"/>
          </p:cNvCxnSpPr>
          <p:nvPr/>
        </p:nvCxnSpPr>
        <p:spPr>
          <a:xfrm flipV="1">
            <a:off x="4610954" y="6266242"/>
            <a:ext cx="427804" cy="22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719CD91-A240-D653-0EC8-44B66A566B37}"/>
              </a:ext>
            </a:extLst>
          </p:cNvPr>
          <p:cNvSpPr txBox="1"/>
          <p:nvPr/>
        </p:nvSpPr>
        <p:spPr>
          <a:xfrm>
            <a:off x="5038758" y="6081576"/>
            <a:ext cx="12117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Histogram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84189A5-BC02-64F2-7663-1466149D8979}"/>
              </a:ext>
            </a:extLst>
          </p:cNvPr>
          <p:cNvCxnSpPr>
            <a:cxnSpLocks/>
            <a:stCxn id="109" idx="3"/>
            <a:endCxn id="113" idx="1"/>
          </p:cNvCxnSpPr>
          <p:nvPr/>
        </p:nvCxnSpPr>
        <p:spPr>
          <a:xfrm>
            <a:off x="6250458" y="6266242"/>
            <a:ext cx="72244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6F63D0C-10E5-4574-8EE3-AF163AF25851}"/>
              </a:ext>
            </a:extLst>
          </p:cNvPr>
          <p:cNvSpPr txBox="1"/>
          <p:nvPr/>
        </p:nvSpPr>
        <p:spPr>
          <a:xfrm>
            <a:off x="6972899" y="6081576"/>
            <a:ext cx="100438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6B51F0-48F0-8BD5-1221-E316F04CC0BD}"/>
                  </a:ext>
                </a:extLst>
              </p:cNvPr>
              <p:cNvSpPr txBox="1"/>
              <p:nvPr/>
            </p:nvSpPr>
            <p:spPr>
              <a:xfrm>
                <a:off x="6337781" y="5896910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6B51F0-48F0-8BD5-1221-E316F04CC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81" y="5896910"/>
                <a:ext cx="58746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836FFC6-D201-9735-5485-F5B5DBF542EB}"/>
                  </a:ext>
                </a:extLst>
              </p:cNvPr>
              <p:cNvSpPr txBox="1"/>
              <p:nvPr/>
            </p:nvSpPr>
            <p:spPr>
              <a:xfrm>
                <a:off x="7181360" y="5757665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836FFC6-D201-9735-5485-F5B5DBF54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60" y="5757665"/>
                <a:ext cx="58746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4281A2F9-BE6A-C8C9-116D-01EA7B50C341}"/>
              </a:ext>
            </a:extLst>
          </p:cNvPr>
          <p:cNvSpPr txBox="1"/>
          <p:nvPr/>
        </p:nvSpPr>
        <p:spPr>
          <a:xfrm>
            <a:off x="9545260" y="677973"/>
            <a:ext cx="100438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DE756A2-A4D9-BAFD-C5E8-A167451F5686}"/>
              </a:ext>
            </a:extLst>
          </p:cNvPr>
          <p:cNvSpPr txBox="1"/>
          <p:nvPr/>
        </p:nvSpPr>
        <p:spPr>
          <a:xfrm>
            <a:off x="9541504" y="1047305"/>
            <a:ext cx="10043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3963444-B293-1434-8AC2-E7D5FDB3A2A8}"/>
              </a:ext>
            </a:extLst>
          </p:cNvPr>
          <p:cNvSpPr txBox="1"/>
          <p:nvPr/>
        </p:nvSpPr>
        <p:spPr>
          <a:xfrm>
            <a:off x="9541504" y="1416637"/>
            <a:ext cx="10043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557F227-0CDD-E701-91E4-06418998EE11}"/>
              </a:ext>
            </a:extLst>
          </p:cNvPr>
          <p:cNvSpPr txBox="1"/>
          <p:nvPr/>
        </p:nvSpPr>
        <p:spPr>
          <a:xfrm>
            <a:off x="9541504" y="1785969"/>
            <a:ext cx="10043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527AD36-48FB-9D5B-238F-48B708977F63}"/>
              </a:ext>
            </a:extLst>
          </p:cNvPr>
          <p:cNvSpPr txBox="1"/>
          <p:nvPr/>
        </p:nvSpPr>
        <p:spPr>
          <a:xfrm>
            <a:off x="9541504" y="2155301"/>
            <a:ext cx="10043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84DEDD-84B8-89F2-A8F9-48C96041F2C2}"/>
              </a:ext>
            </a:extLst>
          </p:cNvPr>
          <p:cNvSpPr txBox="1"/>
          <p:nvPr/>
        </p:nvSpPr>
        <p:spPr>
          <a:xfrm>
            <a:off x="9541504" y="2520087"/>
            <a:ext cx="100438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306DC14-8400-03FF-8A27-3C9CDC4F7DE1}"/>
              </a:ext>
            </a:extLst>
          </p:cNvPr>
          <p:cNvSpPr txBox="1"/>
          <p:nvPr/>
        </p:nvSpPr>
        <p:spPr>
          <a:xfrm>
            <a:off x="9541504" y="2889419"/>
            <a:ext cx="100438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A961FE9-4A6F-CEE9-9A0F-A6AAB5A1B381}"/>
              </a:ext>
            </a:extLst>
          </p:cNvPr>
          <p:cNvSpPr txBox="1"/>
          <p:nvPr/>
        </p:nvSpPr>
        <p:spPr>
          <a:xfrm>
            <a:off x="9749963" y="3269458"/>
            <a:ext cx="587463" cy="224676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/>
              <a:t>.</a:t>
            </a:r>
          </a:p>
          <a:p>
            <a:pPr algn="ctr"/>
            <a:r>
              <a:rPr lang="en-MY" sz="2800" b="1" dirty="0"/>
              <a:t>.</a:t>
            </a:r>
          </a:p>
          <a:p>
            <a:pPr algn="ctr"/>
            <a:r>
              <a:rPr lang="en-MY" sz="2800" b="1" dirty="0"/>
              <a:t>.</a:t>
            </a:r>
          </a:p>
          <a:p>
            <a:pPr algn="ctr"/>
            <a:r>
              <a:rPr lang="en-MY" sz="2800" b="1" dirty="0"/>
              <a:t>.</a:t>
            </a:r>
          </a:p>
          <a:p>
            <a:pPr algn="ctr"/>
            <a:r>
              <a:rPr lang="en-MY" sz="2800" b="1" dirty="0"/>
              <a:t>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8DF538C-B20C-21F2-AF6F-2928386AECDF}"/>
              </a:ext>
            </a:extLst>
          </p:cNvPr>
          <p:cNvSpPr txBox="1"/>
          <p:nvPr/>
        </p:nvSpPr>
        <p:spPr>
          <a:xfrm>
            <a:off x="9541504" y="5783315"/>
            <a:ext cx="100438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FD642A8-0407-DD15-08F7-DA7E94115982}"/>
              </a:ext>
            </a:extLst>
          </p:cNvPr>
          <p:cNvSpPr txBox="1"/>
          <p:nvPr/>
        </p:nvSpPr>
        <p:spPr>
          <a:xfrm>
            <a:off x="9541504" y="6152647"/>
            <a:ext cx="100438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dirty="0"/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1A6C99E8-472B-B016-9454-0A71800E5CD3}"/>
              </a:ext>
            </a:extLst>
          </p:cNvPr>
          <p:cNvSpPr/>
          <p:nvPr/>
        </p:nvSpPr>
        <p:spPr>
          <a:xfrm>
            <a:off x="10678160" y="2520087"/>
            <a:ext cx="502848" cy="4001892"/>
          </a:xfrm>
          <a:prstGeom prst="rightBrace">
            <a:avLst>
              <a:gd name="adj1" fmla="val 8333"/>
              <a:gd name="adj2" fmla="val 49492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9B295F2-A357-E0FA-0DAB-7FA8E8440C90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7977285" y="1974438"/>
            <a:ext cx="674786" cy="2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F5C1C84-B179-19DF-5D08-1F8CC4B6E2B8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7977282" y="4182394"/>
            <a:ext cx="720643" cy="111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5AFE04C-DB82-E317-3E05-B398EC3FAD38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977282" y="6266242"/>
            <a:ext cx="6747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D42B931-5001-5FEA-45B1-2849DCA6E908}"/>
                  </a:ext>
                </a:extLst>
              </p:cNvPr>
              <p:cNvSpPr txBox="1"/>
              <p:nvPr/>
            </p:nvSpPr>
            <p:spPr>
              <a:xfrm>
                <a:off x="11228010" y="4336367"/>
                <a:ext cx="587463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D42B931-5001-5FEA-45B1-2849DCA6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010" y="4336367"/>
                <a:ext cx="58746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13B1CEB-EF9A-EED0-A687-B6C11C15D729}"/>
                  </a:ext>
                </a:extLst>
              </p:cNvPr>
              <p:cNvSpPr txBox="1"/>
              <p:nvPr/>
            </p:nvSpPr>
            <p:spPr>
              <a:xfrm>
                <a:off x="11228010" y="1626267"/>
                <a:ext cx="50284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13B1CEB-EF9A-EED0-A687-B6C11C15D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010" y="1626267"/>
                <a:ext cx="50284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902AA2D-66E6-9187-5492-6B2F370D71A1}"/>
                  </a:ext>
                </a:extLst>
              </p:cNvPr>
              <p:cNvSpPr txBox="1"/>
              <p:nvPr/>
            </p:nvSpPr>
            <p:spPr>
              <a:xfrm>
                <a:off x="11181007" y="677973"/>
                <a:ext cx="502849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902AA2D-66E6-9187-5492-6B2F370D7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007" y="677973"/>
                <a:ext cx="50284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ight Brace 156">
            <a:extLst>
              <a:ext uri="{FF2B5EF4-FFF2-40B4-BE49-F238E27FC236}">
                <a16:creationId xmlns:a16="http://schemas.microsoft.com/office/drawing/2014/main" id="{816F2B89-F868-F548-061F-48329D1D9AF5}"/>
              </a:ext>
            </a:extLst>
          </p:cNvPr>
          <p:cNvSpPr/>
          <p:nvPr/>
        </p:nvSpPr>
        <p:spPr>
          <a:xfrm>
            <a:off x="10678159" y="677973"/>
            <a:ext cx="502848" cy="36933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8" name="Right Brace 157">
            <a:extLst>
              <a:ext uri="{FF2B5EF4-FFF2-40B4-BE49-F238E27FC236}">
                <a16:creationId xmlns:a16="http://schemas.microsoft.com/office/drawing/2014/main" id="{929CF880-9AB7-F6FF-86E9-ACC2221A7C5E}"/>
              </a:ext>
            </a:extLst>
          </p:cNvPr>
          <p:cNvSpPr/>
          <p:nvPr/>
        </p:nvSpPr>
        <p:spPr>
          <a:xfrm>
            <a:off x="10654817" y="1047305"/>
            <a:ext cx="526191" cy="1472782"/>
          </a:xfrm>
          <a:prstGeom prst="rightBrace">
            <a:avLst>
              <a:gd name="adj1" fmla="val 8333"/>
              <a:gd name="adj2" fmla="val 5207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5ABD9BDA-EA52-489D-1A5E-5D3F07781A9A}"/>
              </a:ext>
            </a:extLst>
          </p:cNvPr>
          <p:cNvSpPr/>
          <p:nvPr/>
        </p:nvSpPr>
        <p:spPr>
          <a:xfrm>
            <a:off x="1940561" y="3424928"/>
            <a:ext cx="4852410" cy="156787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6DFDF3EB-E1EA-71E9-938D-03EFFFA5F45D}"/>
              </a:ext>
            </a:extLst>
          </p:cNvPr>
          <p:cNvSpPr/>
          <p:nvPr/>
        </p:nvSpPr>
        <p:spPr>
          <a:xfrm>
            <a:off x="1940561" y="5565599"/>
            <a:ext cx="4904280" cy="12266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0A291E3-8BB2-C353-7BDB-AA3CC355429B}"/>
              </a:ext>
            </a:extLst>
          </p:cNvPr>
          <p:cNvSpPr txBox="1"/>
          <p:nvPr/>
        </p:nvSpPr>
        <p:spPr>
          <a:xfrm>
            <a:off x="2089972" y="3033137"/>
            <a:ext cx="294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For each cell (Bag of SIFTs)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9A7DF73-E602-5894-D0EF-1553D1E5DCCB}"/>
              </a:ext>
            </a:extLst>
          </p:cNvPr>
          <p:cNvSpPr txBox="1"/>
          <p:nvPr/>
        </p:nvSpPr>
        <p:spPr>
          <a:xfrm>
            <a:off x="2089972" y="5205308"/>
            <a:ext cx="270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For each cell (Bag of SIFTs)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9F2DD-2501-5AD8-F1C6-CDCB454A6AE7}"/>
              </a:ext>
            </a:extLst>
          </p:cNvPr>
          <p:cNvSpPr txBox="1"/>
          <p:nvPr/>
        </p:nvSpPr>
        <p:spPr>
          <a:xfrm>
            <a:off x="2706951" y="1400138"/>
            <a:ext cx="81545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Visual Words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32EE5-CB61-B6CA-D60C-EC695030EA01}"/>
              </a:ext>
            </a:extLst>
          </p:cNvPr>
          <p:cNvSpPr txBox="1"/>
          <p:nvPr/>
        </p:nvSpPr>
        <p:spPr>
          <a:xfrm>
            <a:off x="2734306" y="5673522"/>
            <a:ext cx="81545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Visual Words</a:t>
            </a:r>
          </a:p>
        </p:txBody>
      </p:sp>
    </p:spTree>
    <p:extLst>
      <p:ext uri="{BB962C8B-B14F-4D97-AF65-F5344CB8AC3E}">
        <p14:creationId xmlns:p14="http://schemas.microsoft.com/office/powerpoint/2010/main" val="3991352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  <a:endParaRPr lang="en-US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D8D99CE-9EF2-B4AA-9312-92E17DBF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24" y="712978"/>
            <a:ext cx="7771521" cy="5441803"/>
          </a:xfrm>
          <a:prstGeom prst="rect">
            <a:avLst/>
          </a:prstGeom>
        </p:spPr>
      </p:pic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4C882CAA-322D-4D3A-3D78-9B8A5EF6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96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A52105C-26A4-7560-49E3-7D8B0867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145" y="811433"/>
            <a:ext cx="7560000" cy="5235133"/>
          </a:xfrm>
          <a:prstGeom prst="rect">
            <a:avLst/>
          </a:prstGeom>
        </p:spPr>
      </p:pic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70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Augmented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0.650</a:t>
            </a:r>
            <a:endParaRPr lang="en-US" sz="1400" dirty="0"/>
          </a:p>
        </p:txBody>
      </p:sp>
      <p:pic>
        <p:nvPicPr>
          <p:cNvPr id="3" name="Picture 2" descr="A picture containing qr code&#10;&#10;Description automatically generated">
            <a:extLst>
              <a:ext uri="{FF2B5EF4-FFF2-40B4-BE49-F238E27FC236}">
                <a16:creationId xmlns:a16="http://schemas.microsoft.com/office/drawing/2014/main" id="{208B2706-0B8F-4F36-0101-24A0C5CF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7" y="3620802"/>
            <a:ext cx="3556000" cy="2667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D984CC1-0EB0-8F7F-AC38-6942420C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967" y="1806528"/>
            <a:ext cx="7772400" cy="44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54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4C882CAA-322D-4D3A-3D78-9B8A5EF6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4CD0126-E166-351F-3C65-992F305D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45" y="1074586"/>
            <a:ext cx="7772400" cy="54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8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AlphaNet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BetaNet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140BFE1-E9AD-7F7E-5CE5-574DAF7E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811433"/>
            <a:ext cx="7560000" cy="52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0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0.617</a:t>
            </a:r>
            <a:endParaRPr lang="en-US" sz="140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377C9CE-7AC2-D75A-AA7A-DB2BC6C9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45" y="1783828"/>
            <a:ext cx="7772400" cy="4503974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81A1659-DAA2-99F7-5BB3-F211467F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7" y="3620802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89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6" name="Picture 5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78C1B47-4551-3CF0-6FF2-851036D4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64270"/>
            <a:ext cx="7560000" cy="532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95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lvl="1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6" name="Picture 5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58B79B52-4C08-26FE-3447-E5B176C5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33920"/>
            <a:ext cx="7560000" cy="53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33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2431889"/>
            <a:chOff x="1085850" y="1095375"/>
            <a:chExt cx="6730497" cy="24318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Augmented data training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1EDA5A-3DD9-83FA-414A-A0BB4C0484F3}"/>
              </a:ext>
            </a:extLst>
          </p:cNvPr>
          <p:cNvSpPr txBox="1"/>
          <p:nvPr/>
        </p:nvSpPr>
        <p:spPr>
          <a:xfrm>
            <a:off x="593967" y="6287802"/>
            <a:ext cx="430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Crimson Text"/>
              </a:rPr>
              <a:t>Accuracy (mean of diagonal of confusion matrix) is 0.643</a:t>
            </a:r>
            <a:endParaRPr lang="en-US" sz="14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E3E2C6D-E7A9-537D-516F-79949F0E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45" y="1815178"/>
            <a:ext cx="7772400" cy="4472624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7D0B2443-3033-89CB-99A3-D1B12A22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4" y="3620802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38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(1</a:t>
              </a:r>
              <a:r>
                <a:rPr lang="en-US" b="1" baseline="30000" dirty="0"/>
                <a:t>st</a:t>
              </a:r>
              <a:r>
                <a:rPr lang="en-US" b="1" dirty="0"/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(5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th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9CB91A45-F6F1-5328-9D31-2214DFEE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64270"/>
            <a:ext cx="7560000" cy="532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9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63"/>
            <a:ext cx="7172960" cy="681814"/>
          </a:xfrm>
        </p:spPr>
        <p:txBody>
          <a:bodyPr>
            <a:normAutofit/>
          </a:bodyPr>
          <a:lstStyle/>
          <a:p>
            <a:r>
              <a:rPr lang="en-MY" sz="3600" dirty="0"/>
              <a:t>RGB SIFTs (Method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28FB6E-BD99-48FF-B45E-3E62309CF505}"/>
                  </a:ext>
                </a:extLst>
              </p:cNvPr>
              <p:cNvSpPr txBox="1"/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𝑉𝑖𝑠𝑢𝑎𝑙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𝑊𝑜𝑟𝑑𝑠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28FB6E-BD99-48FF-B45E-3E62309CF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5BC1C0-C0A3-761F-84AE-6FC851650692}"/>
                  </a:ext>
                </a:extLst>
              </p:cNvPr>
              <p:cNvSpPr txBox="1"/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𝐴𝑛𝑦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</m:oMath>
                  </m:oMathPara>
                </a14:m>
                <a:endParaRPr lang="en-MY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𝐹𝑒𝑎𝑡𝑢𝑟𝑒𝑠</m:t>
                      </m:r>
                    </m:oMath>
                  </m:oMathPara>
                </a14:m>
                <a:endParaRPr lang="en-MY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5BC1C0-C0A3-761F-84AE-6FC851650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C8C738-5208-B186-1E02-518C0D2492E0}"/>
              </a:ext>
            </a:extLst>
          </p:cNvPr>
          <p:cNvCxnSpPr>
            <a:cxnSpLocks/>
            <a:stCxn id="12" idx="2"/>
            <a:endCxn id="12" idx="0"/>
          </p:cNvCxnSpPr>
          <p:nvPr/>
        </p:nvCxnSpPr>
        <p:spPr>
          <a:xfrm flipV="1">
            <a:off x="8706823" y="-13232"/>
            <a:ext cx="0" cy="9150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B8A93B5-DDDA-D5C0-37F3-840992CBF38C}"/>
              </a:ext>
            </a:extLst>
          </p:cNvPr>
          <p:cNvSpPr/>
          <p:nvPr/>
        </p:nvSpPr>
        <p:spPr>
          <a:xfrm>
            <a:off x="5221645" y="-13232"/>
            <a:ext cx="6970355" cy="9150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9274EE1F-96DA-2949-D4BC-BFED9E751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1" y="3173730"/>
            <a:ext cx="1954529" cy="1303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D9020E-F465-76EB-9C50-BA516AD266C8}"/>
              </a:ext>
            </a:extLst>
          </p:cNvPr>
          <p:cNvSpPr txBox="1"/>
          <p:nvPr/>
        </p:nvSpPr>
        <p:spPr>
          <a:xfrm>
            <a:off x="3182606" y="1944907"/>
            <a:ext cx="16865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Image R vector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AE88E-E203-810B-7854-CECA9A704EBD}"/>
              </a:ext>
            </a:extLst>
          </p:cNvPr>
          <p:cNvSpPr txBox="1"/>
          <p:nvPr/>
        </p:nvSpPr>
        <p:spPr>
          <a:xfrm>
            <a:off x="3182606" y="3640573"/>
            <a:ext cx="16865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Image G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BF720-AE9B-E588-D1EB-79447A5BB1DE}"/>
              </a:ext>
            </a:extLst>
          </p:cNvPr>
          <p:cNvSpPr txBox="1"/>
          <p:nvPr/>
        </p:nvSpPr>
        <p:spPr>
          <a:xfrm>
            <a:off x="3182606" y="5336241"/>
            <a:ext cx="16865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Image B vector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3F0B271-E3FD-A435-54AF-F35AF28E89D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2574740" y="2129573"/>
            <a:ext cx="607866" cy="169566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7C38E1-392C-AF90-B48E-92C04ED40741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2574740" y="3825240"/>
            <a:ext cx="607866" cy="169566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98F8B6-CA71-66C3-21D0-BCD677DF761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2574740" y="3825239"/>
            <a:ext cx="6078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16C916-1C23-2826-8795-05757B4EE924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>
            <a:off x="4869166" y="2129573"/>
            <a:ext cx="1231122" cy="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A9D737-1D42-3689-7708-61100DA88BB0}"/>
              </a:ext>
            </a:extLst>
          </p:cNvPr>
          <p:cNvCxnSpPr>
            <a:cxnSpLocks/>
            <a:stCxn id="15" idx="3"/>
            <a:endCxn id="83" idx="1"/>
          </p:cNvCxnSpPr>
          <p:nvPr/>
        </p:nvCxnSpPr>
        <p:spPr>
          <a:xfrm>
            <a:off x="4869166" y="3825239"/>
            <a:ext cx="1226834" cy="6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E890BBB-8561-D294-3549-E39CD77B0715}"/>
              </a:ext>
            </a:extLst>
          </p:cNvPr>
          <p:cNvCxnSpPr>
            <a:cxnSpLocks/>
            <a:stCxn id="17" idx="3"/>
            <a:endCxn id="80" idx="1"/>
          </p:cNvCxnSpPr>
          <p:nvPr/>
        </p:nvCxnSpPr>
        <p:spPr>
          <a:xfrm>
            <a:off x="4869166" y="5520907"/>
            <a:ext cx="1244613" cy="6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7C4DFEC-A47D-AD4E-915E-548508E53CC0}"/>
              </a:ext>
            </a:extLst>
          </p:cNvPr>
          <p:cNvCxnSpPr>
            <a:cxnSpLocks/>
            <a:stCxn id="64" idx="3"/>
            <a:endCxn id="120" idx="1"/>
          </p:cNvCxnSpPr>
          <p:nvPr/>
        </p:nvCxnSpPr>
        <p:spPr>
          <a:xfrm>
            <a:off x="7141688" y="2130214"/>
            <a:ext cx="1856726" cy="1695025"/>
          </a:xfrm>
          <a:prstGeom prst="bentConnector3">
            <a:avLst>
              <a:gd name="adj1" fmla="val 505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CFD760F-DAF7-DA6C-5E56-F5353C729C8A}"/>
              </a:ext>
            </a:extLst>
          </p:cNvPr>
          <p:cNvCxnSpPr>
            <a:cxnSpLocks/>
            <a:stCxn id="80" idx="3"/>
            <a:endCxn id="120" idx="1"/>
          </p:cNvCxnSpPr>
          <p:nvPr/>
        </p:nvCxnSpPr>
        <p:spPr>
          <a:xfrm flipV="1">
            <a:off x="7155179" y="3825239"/>
            <a:ext cx="1843235" cy="169631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00ED0A0-E87C-1619-B35F-99D53369CE9C}"/>
              </a:ext>
            </a:extLst>
          </p:cNvPr>
          <p:cNvCxnSpPr>
            <a:cxnSpLocks/>
            <a:stCxn id="83" idx="3"/>
            <a:endCxn id="120" idx="1"/>
          </p:cNvCxnSpPr>
          <p:nvPr/>
        </p:nvCxnSpPr>
        <p:spPr>
          <a:xfrm flipV="1">
            <a:off x="7137400" y="3825239"/>
            <a:ext cx="1861014" cy="6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03CD96E-1F7B-BCA0-4E4E-2A38E1EFCDF7}"/>
              </a:ext>
            </a:extLst>
          </p:cNvPr>
          <p:cNvSpPr txBox="1"/>
          <p:nvPr/>
        </p:nvSpPr>
        <p:spPr>
          <a:xfrm>
            <a:off x="6173456" y="1549772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[128 x A]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079DE6-1CBC-57CB-8236-2B5A4BBA3DFE}"/>
              </a:ext>
            </a:extLst>
          </p:cNvPr>
          <p:cNvSpPr txBox="1"/>
          <p:nvPr/>
        </p:nvSpPr>
        <p:spPr>
          <a:xfrm>
            <a:off x="6173456" y="3294056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[128 x A]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BAE007-81C9-ADDB-7F86-341D3BC11653}"/>
              </a:ext>
            </a:extLst>
          </p:cNvPr>
          <p:cNvSpPr txBox="1"/>
          <p:nvPr/>
        </p:nvSpPr>
        <p:spPr>
          <a:xfrm>
            <a:off x="6173456" y="4958944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[128 x A]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E5E8B4-5A98-1E25-EF02-9D95EB31165C}"/>
              </a:ext>
            </a:extLst>
          </p:cNvPr>
          <p:cNvSpPr txBox="1"/>
          <p:nvPr/>
        </p:nvSpPr>
        <p:spPr>
          <a:xfrm>
            <a:off x="8650670" y="2672044"/>
            <a:ext cx="1736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Total SIFT Features</a:t>
            </a:r>
          </a:p>
          <a:p>
            <a:pPr algn="ctr"/>
            <a:r>
              <a:rPr lang="en-MY" sz="1600" dirty="0"/>
              <a:t>[384 x A]</a:t>
            </a:r>
          </a:p>
        </p:txBody>
      </p:sp>
      <p:graphicFrame>
        <p:nvGraphicFramePr>
          <p:cNvPr id="64" name="Table 64">
            <a:extLst>
              <a:ext uri="{FF2B5EF4-FFF2-40B4-BE49-F238E27FC236}">
                <a16:creationId xmlns:a16="http://schemas.microsoft.com/office/drawing/2014/main" id="{C2DAA9D7-1140-91CA-8EC3-379BFAE3F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13722"/>
              </p:ext>
            </p:extLst>
          </p:nvPr>
        </p:nvGraphicFramePr>
        <p:xfrm>
          <a:off x="6100288" y="1946192"/>
          <a:ext cx="1041400" cy="36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6513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16874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222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448479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9295424"/>
                    </a:ext>
                  </a:extLst>
                </a:gridCol>
              </a:tblGrid>
              <a:tr h="184022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3635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372023"/>
                  </a:ext>
                </a:extLst>
              </a:tr>
            </a:tbl>
          </a:graphicData>
        </a:graphic>
      </p:graphicFrame>
      <p:graphicFrame>
        <p:nvGraphicFramePr>
          <p:cNvPr id="80" name="Table 64">
            <a:extLst>
              <a:ext uri="{FF2B5EF4-FFF2-40B4-BE49-F238E27FC236}">
                <a16:creationId xmlns:a16="http://schemas.microsoft.com/office/drawing/2014/main" id="{AEE6650C-20E2-09F8-68E9-31E2FF699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71373"/>
              </p:ext>
            </p:extLst>
          </p:nvPr>
        </p:nvGraphicFramePr>
        <p:xfrm>
          <a:off x="6113779" y="5337529"/>
          <a:ext cx="1041400" cy="36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6513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16874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222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448479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9295424"/>
                    </a:ext>
                  </a:extLst>
                </a:gridCol>
              </a:tblGrid>
              <a:tr h="184022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3635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372023"/>
                  </a:ext>
                </a:extLst>
              </a:tr>
            </a:tbl>
          </a:graphicData>
        </a:graphic>
      </p:graphicFrame>
      <p:graphicFrame>
        <p:nvGraphicFramePr>
          <p:cNvPr id="83" name="Table 64">
            <a:extLst>
              <a:ext uri="{FF2B5EF4-FFF2-40B4-BE49-F238E27FC236}">
                <a16:creationId xmlns:a16="http://schemas.microsoft.com/office/drawing/2014/main" id="{0BCC6153-A1B1-A769-D57A-E0A37B645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6940"/>
              </p:ext>
            </p:extLst>
          </p:nvPr>
        </p:nvGraphicFramePr>
        <p:xfrm>
          <a:off x="6096000" y="3648153"/>
          <a:ext cx="1041400" cy="36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6513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16874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222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448479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9295424"/>
                    </a:ext>
                  </a:extLst>
                </a:gridCol>
              </a:tblGrid>
              <a:tr h="184022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3635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372023"/>
                  </a:ext>
                </a:extLst>
              </a:tr>
            </a:tbl>
          </a:graphicData>
        </a:graphic>
      </p:graphicFrame>
      <p:graphicFrame>
        <p:nvGraphicFramePr>
          <p:cNvPr id="120" name="Table 64">
            <a:extLst>
              <a:ext uri="{FF2B5EF4-FFF2-40B4-BE49-F238E27FC236}">
                <a16:creationId xmlns:a16="http://schemas.microsoft.com/office/drawing/2014/main" id="{32C092A2-208C-5D28-24EE-CD6E795BD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76959"/>
              </p:ext>
            </p:extLst>
          </p:nvPr>
        </p:nvGraphicFramePr>
        <p:xfrm>
          <a:off x="8998414" y="3273173"/>
          <a:ext cx="1041400" cy="1104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6513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16874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222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448479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9295424"/>
                    </a:ext>
                  </a:extLst>
                </a:gridCol>
              </a:tblGrid>
              <a:tr h="184022"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3635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37202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1218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12173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831330"/>
                  </a:ext>
                </a:extLst>
              </a:tr>
              <a:tr h="184022"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229795"/>
                  </a:ext>
                </a:extLst>
              </a:tr>
            </a:tbl>
          </a:graphicData>
        </a:graphic>
      </p:graphicFrame>
      <p:sp>
        <p:nvSpPr>
          <p:cNvPr id="166" name="TextBox 165">
            <a:extLst>
              <a:ext uri="{FF2B5EF4-FFF2-40B4-BE49-F238E27FC236}">
                <a16:creationId xmlns:a16="http://schemas.microsoft.com/office/drawing/2014/main" id="{2786EAD3-2317-B0A1-73DB-4F993111ABAD}"/>
              </a:ext>
            </a:extLst>
          </p:cNvPr>
          <p:cNvSpPr txBox="1"/>
          <p:nvPr/>
        </p:nvSpPr>
        <p:spPr>
          <a:xfrm>
            <a:off x="5222476" y="1782566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SIFT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C4D61C5-A3E8-1154-1EAC-D6BF393ABA46}"/>
              </a:ext>
            </a:extLst>
          </p:cNvPr>
          <p:cNvSpPr txBox="1"/>
          <p:nvPr/>
        </p:nvSpPr>
        <p:spPr>
          <a:xfrm>
            <a:off x="5229221" y="3497993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SIFT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2BA95AD-DDD1-ABD4-3451-046A16FB871C}"/>
              </a:ext>
            </a:extLst>
          </p:cNvPr>
          <p:cNvSpPr txBox="1"/>
          <p:nvPr/>
        </p:nvSpPr>
        <p:spPr>
          <a:xfrm>
            <a:off x="5229221" y="5166964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dirty="0"/>
              <a:t>SIFT</a:t>
            </a:r>
          </a:p>
        </p:txBody>
      </p:sp>
    </p:spTree>
    <p:extLst>
      <p:ext uri="{BB962C8B-B14F-4D97-AF65-F5344CB8AC3E}">
        <p14:creationId xmlns:p14="http://schemas.microsoft.com/office/powerpoint/2010/main" val="2914655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56D65-2884-CA1B-2B23-288CCD2FB97A}"/>
              </a:ext>
            </a:extLst>
          </p:cNvPr>
          <p:cNvGrpSpPr/>
          <p:nvPr/>
        </p:nvGrpSpPr>
        <p:grpSpPr>
          <a:xfrm>
            <a:off x="255854" y="251313"/>
            <a:ext cx="6730497" cy="3539884"/>
            <a:chOff x="1085850" y="1095375"/>
            <a:chExt cx="6730497" cy="3539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3D8545-AE56-CD6E-0F07-7DBD8160DBF6}"/>
                </a:ext>
              </a:extLst>
            </p:cNvPr>
            <p:cNvSpPr txBox="1"/>
            <p:nvPr/>
          </p:nvSpPr>
          <p:spPr>
            <a:xfrm>
              <a:off x="1085850" y="1095375"/>
              <a:ext cx="6730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Convolutional Neural Network (CNN)     </a:t>
              </a:r>
              <a:r>
                <a:rPr lang="en-US" sz="2400" b="1" dirty="0">
                  <a:solidFill>
                    <a:schemeClr val="bg1">
                      <a:lumMod val="65000"/>
                    </a:schemeClr>
                  </a:solidFill>
                </a:rPr>
                <a:t>|    RESULTS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B5AF-49DA-2B82-2D35-BDC62081380B}"/>
                </a:ext>
              </a:extLst>
            </p:cNvPr>
            <p:cNvSpPr txBox="1"/>
            <p:nvPr/>
          </p:nvSpPr>
          <p:spPr>
            <a:xfrm>
              <a:off x="1085851" y="2049936"/>
              <a:ext cx="38941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AlphaNet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BetaNet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Original data training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Augmented data training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Feature map (1</a:t>
              </a:r>
              <a:r>
                <a:rPr lang="en-US" baseline="30000" dirty="0">
                  <a:solidFill>
                    <a:schemeClr val="bg1">
                      <a:lumMod val="6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convolution)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Feature map (5</a:t>
              </a:r>
              <a:r>
                <a:rPr lang="en-US" b="1" baseline="30000" dirty="0"/>
                <a:t>th</a:t>
              </a:r>
              <a:r>
                <a:rPr lang="en-US" b="1" dirty="0"/>
                <a:t> convolution)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" name="Picture 6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637C5D2E-876D-8052-D8E8-460FC8AF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" y="4129348"/>
            <a:ext cx="2794000" cy="185420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0AA62B1-E1DA-5F18-5130-399937B1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5" y="733920"/>
            <a:ext cx="7560000" cy="53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7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9D2DC-4A89-04EA-FD0A-DC57225C44C6}"/>
              </a:ext>
            </a:extLst>
          </p:cNvPr>
          <p:cNvSpPr txBox="1"/>
          <p:nvPr/>
        </p:nvSpPr>
        <p:spPr>
          <a:xfrm>
            <a:off x="314966" y="1135852"/>
            <a:ext cx="11125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S. </a:t>
            </a:r>
            <a:r>
              <a:rPr lang="en-MY" dirty="0" err="1"/>
              <a:t>Lazebnik</a:t>
            </a:r>
            <a:r>
              <a:rPr lang="en-MY" dirty="0"/>
              <a:t>, C. Schmid and J. Ponce, "Beyond Bags of Features: Spatial Pyramid Matching for Recognizing Natural Scene Categories," 2006 IEEE Computer Society Conference on Computer Vision and Pattern Recognition (CVPR'06), New York, NY, USA, 2006, pp. 2169-2178, </a:t>
            </a:r>
            <a:r>
              <a:rPr lang="en-MY" dirty="0" err="1"/>
              <a:t>doi</a:t>
            </a:r>
            <a:r>
              <a:rPr lang="en-MY" dirty="0"/>
              <a:t>: 10.1109/CVPR.2006.68.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61B53-D3D2-207B-272B-C330CF4AA300}"/>
              </a:ext>
            </a:extLst>
          </p:cNvPr>
          <p:cNvSpPr txBox="1"/>
          <p:nvPr/>
        </p:nvSpPr>
        <p:spPr>
          <a:xfrm>
            <a:off x="314966" y="2340993"/>
            <a:ext cx="11125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K. He, X. Zhang, S. Ren and J. Sun, "Spatial Pyramid Pooling in Deep Convolutional Networks for Visual Recognition," in IEEE Transactions on Pattern Analysis and Machine Intelligence, vol. 37, no. 9, pp. 1904-1916, 1 Sept. 2015, </a:t>
            </a:r>
            <a:r>
              <a:rPr lang="en-MY" dirty="0" err="1"/>
              <a:t>doi</a:t>
            </a:r>
            <a:r>
              <a:rPr lang="en-MY" dirty="0"/>
              <a:t>: 10.1109/TPAMI.2015.2389824.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A0EF8-22AB-EA9E-B7CC-674E17E28B27}"/>
              </a:ext>
            </a:extLst>
          </p:cNvPr>
          <p:cNvSpPr txBox="1"/>
          <p:nvPr/>
        </p:nvSpPr>
        <p:spPr>
          <a:xfrm>
            <a:off x="314966" y="3546134"/>
            <a:ext cx="11125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K. </a:t>
            </a:r>
            <a:r>
              <a:rPr lang="en-MY" dirty="0" err="1"/>
              <a:t>Grauman</a:t>
            </a:r>
            <a:r>
              <a:rPr lang="en-MY" dirty="0"/>
              <a:t> and T. Darrell, "The pyramid match kernel: discriminative classification with sets of image features," Tenth IEEE International Conference on Computer Vision (ICCV'05) Volume 1, Beijing, China, 2005, pp. 1458-1465 Vol. 2, </a:t>
            </a:r>
            <a:r>
              <a:rPr lang="en-MY" dirty="0" err="1"/>
              <a:t>doi</a:t>
            </a:r>
            <a:r>
              <a:rPr lang="en-MY" dirty="0"/>
              <a:t>: 10.1109/ICCV.2005.239.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9F315-3B6A-CC22-D510-9A0D50A9BD57}"/>
              </a:ext>
            </a:extLst>
          </p:cNvPr>
          <p:cNvSpPr txBox="1"/>
          <p:nvPr/>
        </p:nvSpPr>
        <p:spPr>
          <a:xfrm>
            <a:off x="314966" y="4751275"/>
            <a:ext cx="1112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LeCun</a:t>
            </a:r>
            <a:r>
              <a:rPr lang="en-US" dirty="0"/>
              <a:t>, Y., </a:t>
            </a:r>
            <a:r>
              <a:rPr lang="en-US" dirty="0" err="1"/>
              <a:t>Bengio</a:t>
            </a:r>
            <a:r>
              <a:rPr lang="en-US" dirty="0"/>
              <a:t>, Y. &amp; Hinton, G. Deep learning. Nature 521, 436–444 (2015).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5C490-14C5-E34D-AA05-824A9AE53F04}"/>
              </a:ext>
            </a:extLst>
          </p:cNvPr>
          <p:cNvSpPr txBox="1"/>
          <p:nvPr/>
        </p:nvSpPr>
        <p:spPr>
          <a:xfrm>
            <a:off x="314966" y="5402418"/>
            <a:ext cx="11125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Krizhevsky</a:t>
            </a:r>
            <a:r>
              <a:rPr lang="en-US" dirty="0"/>
              <a:t>, Alex, Ilya </a:t>
            </a:r>
            <a:r>
              <a:rPr lang="en-US" dirty="0" err="1"/>
              <a:t>Sutskever</a:t>
            </a:r>
            <a:r>
              <a:rPr lang="en-US" dirty="0"/>
              <a:t>, and Geoffrey E. Hinton. "</a:t>
            </a:r>
            <a:r>
              <a:rPr lang="en-US" dirty="0" err="1"/>
              <a:t>Imagenet</a:t>
            </a:r>
            <a:r>
              <a:rPr lang="en-US" dirty="0"/>
              <a:t> classification with deep convolutional neural networks." Communications of the ACM 60.6 (2017): 84-90.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14040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BF380-662E-8C54-761D-5DE0C3D5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64" y="457200"/>
            <a:ext cx="897147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99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ny questions Stock Photos, Royalty Free Any questions Images ...">
            <a:extLst>
              <a:ext uri="{FF2B5EF4-FFF2-40B4-BE49-F238E27FC236}">
                <a16:creationId xmlns:a16="http://schemas.microsoft.com/office/drawing/2014/main" id="{DBE0D6C0-6EE7-08EF-DE21-12E7AC49D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" b="17577"/>
          <a:stretch/>
        </p:blipFill>
        <p:spPr bwMode="auto">
          <a:xfrm>
            <a:off x="457200" y="539944"/>
            <a:ext cx="11277600" cy="577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9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63"/>
            <a:ext cx="7172960" cy="681814"/>
          </a:xfrm>
        </p:spPr>
        <p:txBody>
          <a:bodyPr>
            <a:normAutofit/>
          </a:bodyPr>
          <a:lstStyle/>
          <a:p>
            <a:r>
              <a:rPr lang="en-MY" sz="3600" dirty="0"/>
              <a:t>RGB SIFTs (Method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FCCB2-08AD-81A7-3F8E-4AFB1D25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46" y="2149505"/>
            <a:ext cx="1958510" cy="1653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94DAA-9C87-DC1C-A341-B5825940DDE2}"/>
              </a:ext>
            </a:extLst>
          </p:cNvPr>
          <p:cNvSpPr txBox="1"/>
          <p:nvPr/>
        </p:nvSpPr>
        <p:spPr>
          <a:xfrm>
            <a:off x="194930" y="4073052"/>
            <a:ext cx="4123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000" u="sng" dirty="0"/>
              <a:t>Dense SIFT</a:t>
            </a:r>
            <a:r>
              <a:rPr lang="en-MY" sz="2000" dirty="0"/>
              <a:t> </a:t>
            </a:r>
          </a:p>
          <a:p>
            <a:pPr algn="ctr"/>
            <a:r>
              <a:rPr lang="en-MY" sz="2000" dirty="0"/>
              <a:t>vl_dsift(image, ‘fast’, ‘step’, S, ‘size’, 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4C790-9732-424C-5FA9-579255BC518D}"/>
              </a:ext>
            </a:extLst>
          </p:cNvPr>
          <p:cNvSpPr txBox="1"/>
          <p:nvPr/>
        </p:nvSpPr>
        <p:spPr>
          <a:xfrm>
            <a:off x="7541001" y="4144172"/>
            <a:ext cx="4109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000" u="sng" dirty="0"/>
              <a:t>Pyramid Histogram Of Words (PHOW)</a:t>
            </a:r>
            <a:endParaRPr lang="en-MY" sz="2000" dirty="0"/>
          </a:p>
          <a:p>
            <a:pPr algn="ctr"/>
            <a:r>
              <a:rPr lang="en-MY" sz="2000" dirty="0" err="1"/>
              <a:t>vl_phow</a:t>
            </a:r>
            <a:r>
              <a:rPr lang="en-MY" sz="2000" dirty="0"/>
              <a:t>(image, ‘step’, S, ‘sizes’,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E5223D-0C49-DE2C-ED7B-567B642B05D4}"/>
                  </a:ext>
                </a:extLst>
              </p:cNvPr>
              <p:cNvSpPr txBox="1"/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𝑉𝑖𝑠𝑢𝑎𝑙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𝑊𝑜𝑟𝑑𝑠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E5223D-0C49-DE2C-ED7B-567B642B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36" y="-13232"/>
                <a:ext cx="3287396" cy="928267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64D863-104D-9626-8E80-2C318A07A070}"/>
                  </a:ext>
                </a:extLst>
              </p:cNvPr>
              <p:cNvSpPr txBox="1"/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MY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𝐴𝑛𝑦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</m:oMath>
                  </m:oMathPara>
                </a14:m>
                <a:endParaRPr lang="en-MY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𝐹𝑒𝑎𝑡𝑢𝑟𝑒𝑠</m:t>
                      </m:r>
                    </m:oMath>
                  </m:oMathPara>
                </a14:m>
                <a:endParaRPr lang="en-MY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64D863-104D-9626-8E80-2C318A07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714" y="13587"/>
                <a:ext cx="328739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3F7AE-C35F-3ED0-5347-FC8DF8D55544}"/>
              </a:ext>
            </a:extLst>
          </p:cNvPr>
          <p:cNvCxnSpPr>
            <a:cxnSpLocks/>
            <a:stCxn id="13" idx="2"/>
            <a:endCxn id="13" idx="0"/>
          </p:cNvCxnSpPr>
          <p:nvPr/>
        </p:nvCxnSpPr>
        <p:spPr>
          <a:xfrm flipV="1">
            <a:off x="8706823" y="-13232"/>
            <a:ext cx="0" cy="9150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798667A-C61A-AF2C-8FF9-39BC010849D8}"/>
              </a:ext>
            </a:extLst>
          </p:cNvPr>
          <p:cNvSpPr/>
          <p:nvPr/>
        </p:nvSpPr>
        <p:spPr>
          <a:xfrm>
            <a:off x="5221645" y="-13232"/>
            <a:ext cx="6970355" cy="9150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485A84-B6C9-AE67-380D-8B7FD7E045C5}"/>
              </a:ext>
            </a:extLst>
          </p:cNvPr>
          <p:cNvCxnSpPr>
            <a:cxnSpLocks/>
          </p:cNvCxnSpPr>
          <p:nvPr/>
        </p:nvCxnSpPr>
        <p:spPr>
          <a:xfrm>
            <a:off x="4836160" y="4073052"/>
            <a:ext cx="21280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rockpot Beef Pho">
            <a:extLst>
              <a:ext uri="{FF2B5EF4-FFF2-40B4-BE49-F238E27FC236}">
                <a16:creationId xmlns:a16="http://schemas.microsoft.com/office/drawing/2014/main" id="{57C8EBE1-8ECB-9A28-D3A3-407ADAD5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132" y="2029265"/>
            <a:ext cx="2236303" cy="18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E77092-8D1B-5B4C-6F49-5AC9168B535B}"/>
              </a:ext>
            </a:extLst>
          </p:cNvPr>
          <p:cNvSpPr txBox="1"/>
          <p:nvPr/>
        </p:nvSpPr>
        <p:spPr>
          <a:xfrm>
            <a:off x="10285435" y="2447301"/>
            <a:ext cx="91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200" b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32493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581-E146-6BA2-8093-FBDD722C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915035"/>
          </a:xfrm>
        </p:spPr>
        <p:txBody>
          <a:bodyPr>
            <a:normAutofit/>
          </a:bodyPr>
          <a:lstStyle/>
          <a:p>
            <a:r>
              <a:rPr lang="en-MY" sz="3600" dirty="0"/>
              <a:t>Support Vector Machine (SVM)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9EF671-CF44-E84E-0427-1481629543EC}"/>
              </a:ext>
            </a:extLst>
          </p:cNvPr>
          <p:cNvSpPr/>
          <p:nvPr/>
        </p:nvSpPr>
        <p:spPr>
          <a:xfrm>
            <a:off x="1056641" y="915035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36C98-FBD1-8B87-EAC3-F94371B519D2}"/>
              </a:ext>
            </a:extLst>
          </p:cNvPr>
          <p:cNvSpPr/>
          <p:nvPr/>
        </p:nvSpPr>
        <p:spPr>
          <a:xfrm>
            <a:off x="1056641" y="1227606"/>
            <a:ext cx="335280" cy="32512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12CD69-2664-960B-262C-F2A74E55053A}"/>
              </a:ext>
            </a:extLst>
          </p:cNvPr>
          <p:cNvSpPr/>
          <p:nvPr/>
        </p:nvSpPr>
        <p:spPr>
          <a:xfrm>
            <a:off x="1056641" y="1555058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97ED42-C228-8672-F680-AE6309DBE72D}"/>
              </a:ext>
            </a:extLst>
          </p:cNvPr>
          <p:cNvSpPr/>
          <p:nvPr/>
        </p:nvSpPr>
        <p:spPr>
          <a:xfrm>
            <a:off x="1056641" y="1870740"/>
            <a:ext cx="335280" cy="325120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DE99D-38B9-2B3B-E2FE-A2B44DD058EF}"/>
              </a:ext>
            </a:extLst>
          </p:cNvPr>
          <p:cNvSpPr/>
          <p:nvPr/>
        </p:nvSpPr>
        <p:spPr>
          <a:xfrm>
            <a:off x="1056641" y="2177750"/>
            <a:ext cx="335280" cy="32512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0A4114-34A9-7389-AD86-3848485CAF86}"/>
              </a:ext>
            </a:extLst>
          </p:cNvPr>
          <p:cNvCxnSpPr>
            <a:cxnSpLocks/>
          </p:cNvCxnSpPr>
          <p:nvPr/>
        </p:nvCxnSpPr>
        <p:spPr>
          <a:xfrm>
            <a:off x="1502112" y="1717618"/>
            <a:ext cx="10193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41C5C-53C8-7F1F-52E5-257835E95408}"/>
              </a:ext>
            </a:extLst>
          </p:cNvPr>
          <p:cNvSpPr/>
          <p:nvPr/>
        </p:nvSpPr>
        <p:spPr>
          <a:xfrm>
            <a:off x="2612816" y="1190080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3C4D1C-8ACF-A052-372F-78CAC0C09A76}"/>
              </a:ext>
            </a:extLst>
          </p:cNvPr>
          <p:cNvSpPr/>
          <p:nvPr/>
        </p:nvSpPr>
        <p:spPr>
          <a:xfrm>
            <a:off x="2611780" y="1503048"/>
            <a:ext cx="335280" cy="32512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56548A-2632-5A0C-C9DF-A13EF9AE9E73}"/>
              </a:ext>
            </a:extLst>
          </p:cNvPr>
          <p:cNvSpPr/>
          <p:nvPr/>
        </p:nvSpPr>
        <p:spPr>
          <a:xfrm>
            <a:off x="2609086" y="1828168"/>
            <a:ext cx="335280" cy="325120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66578F-981F-9C9B-2CB3-151A6F8DB593}"/>
              </a:ext>
            </a:extLst>
          </p:cNvPr>
          <p:cNvCxnSpPr>
            <a:cxnSpLocks/>
            <a:stCxn id="117" idx="3"/>
            <a:endCxn id="16" idx="1"/>
          </p:cNvCxnSpPr>
          <p:nvPr/>
        </p:nvCxnSpPr>
        <p:spPr>
          <a:xfrm>
            <a:off x="2187530" y="4345286"/>
            <a:ext cx="872684" cy="3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9AEB231-A2D1-8DF0-90DB-1B5C4C79BA4A}"/>
              </a:ext>
            </a:extLst>
          </p:cNvPr>
          <p:cNvSpPr/>
          <p:nvPr/>
        </p:nvSpPr>
        <p:spPr>
          <a:xfrm>
            <a:off x="3060214" y="4145417"/>
            <a:ext cx="953116" cy="40639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SVM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414AF-323E-E0E3-5DBB-93B9A74A8F3A}"/>
              </a:ext>
            </a:extLst>
          </p:cNvPr>
          <p:cNvSpPr txBox="1"/>
          <p:nvPr/>
        </p:nvSpPr>
        <p:spPr>
          <a:xfrm>
            <a:off x="616106" y="2497805"/>
            <a:ext cx="120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Train data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3B6CD-EBF8-3B00-B295-C60E52D53FD2}"/>
              </a:ext>
            </a:extLst>
          </p:cNvPr>
          <p:cNvSpPr txBox="1"/>
          <p:nvPr/>
        </p:nvSpPr>
        <p:spPr>
          <a:xfrm>
            <a:off x="2011764" y="2173384"/>
            <a:ext cx="156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Unique labels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FC5BEF-3781-88D3-B72D-65170309E9A4}"/>
              </a:ext>
            </a:extLst>
          </p:cNvPr>
          <p:cNvSpPr/>
          <p:nvPr/>
        </p:nvSpPr>
        <p:spPr>
          <a:xfrm>
            <a:off x="1339924" y="3838263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8C4DDD-DB30-5BB4-A470-3C9DA8462048}"/>
              </a:ext>
            </a:extLst>
          </p:cNvPr>
          <p:cNvSpPr txBox="1"/>
          <p:nvPr/>
        </p:nvSpPr>
        <p:spPr>
          <a:xfrm>
            <a:off x="5034846" y="2694877"/>
            <a:ext cx="180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For each label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A94537-DF53-3BAD-1CED-8E164835F0F5}"/>
              </a:ext>
            </a:extLst>
          </p:cNvPr>
          <p:cNvSpPr txBox="1"/>
          <p:nvPr/>
        </p:nvSpPr>
        <p:spPr>
          <a:xfrm>
            <a:off x="1116051" y="5160291"/>
            <a:ext cx="182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Matching Indices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CBA9629-7501-BBDD-1F27-16B48187D9DA}"/>
              </a:ext>
            </a:extLst>
          </p:cNvPr>
          <p:cNvCxnSpPr>
            <a:cxnSpLocks/>
            <a:stCxn id="169" idx="3"/>
            <a:endCxn id="117" idx="1"/>
          </p:cNvCxnSpPr>
          <p:nvPr/>
        </p:nvCxnSpPr>
        <p:spPr>
          <a:xfrm>
            <a:off x="1176895" y="4338597"/>
            <a:ext cx="675355" cy="6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035732-F630-F9B8-7045-5525F4968572}"/>
              </a:ext>
            </a:extLst>
          </p:cNvPr>
          <p:cNvSpPr txBox="1"/>
          <p:nvPr/>
        </p:nvSpPr>
        <p:spPr>
          <a:xfrm>
            <a:off x="2575055" y="4755345"/>
            <a:ext cx="192343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Train data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64C2990-BE4A-B6C4-2618-9160087477B6}"/>
                  </a:ext>
                </a:extLst>
              </p:cNvPr>
              <p:cNvSpPr txBox="1"/>
              <p:nvPr/>
            </p:nvSpPr>
            <p:spPr>
              <a:xfrm>
                <a:off x="2378822" y="3530937"/>
                <a:ext cx="2313586" cy="3724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1×10</m:t>
                      </m:r>
                      <m:sSup>
                        <m:sSupPr>
                          <m:ctrlP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M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M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M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MY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64C2990-BE4A-B6C4-2618-916008747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822" y="3530937"/>
                <a:ext cx="2313586" cy="372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BBC422B-5E7B-EBC6-B26E-5A8F4EE965CD}"/>
              </a:ext>
            </a:extLst>
          </p:cNvPr>
          <p:cNvCxnSpPr>
            <a:cxnSpLocks/>
            <a:stCxn id="76" idx="0"/>
            <a:endCxn id="16" idx="2"/>
          </p:cNvCxnSpPr>
          <p:nvPr/>
        </p:nvCxnSpPr>
        <p:spPr>
          <a:xfrm flipH="1" flipV="1">
            <a:off x="3536772" y="4551813"/>
            <a:ext cx="1" cy="203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04FF5D9-3352-7A2E-0597-9788F0DDCE75}"/>
              </a:ext>
            </a:extLst>
          </p:cNvPr>
          <p:cNvCxnSpPr>
            <a:cxnSpLocks/>
            <a:stCxn id="77" idx="2"/>
            <a:endCxn id="16" idx="0"/>
          </p:cNvCxnSpPr>
          <p:nvPr/>
        </p:nvCxnSpPr>
        <p:spPr>
          <a:xfrm>
            <a:off x="3535615" y="3903347"/>
            <a:ext cx="1157" cy="2420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C71D898-536D-F133-5E0B-E5EF85675D2E}"/>
              </a:ext>
            </a:extLst>
          </p:cNvPr>
          <p:cNvCxnSpPr>
            <a:cxnSpLocks/>
            <a:stCxn id="16" idx="3"/>
            <a:endCxn id="100" idx="1"/>
          </p:cNvCxnSpPr>
          <p:nvPr/>
        </p:nvCxnSpPr>
        <p:spPr>
          <a:xfrm>
            <a:off x="4013330" y="4348615"/>
            <a:ext cx="972648" cy="4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75EE7F1-BBB1-AD83-8AB7-F10AF5BCA281}"/>
                  </a:ext>
                </a:extLst>
              </p:cNvPr>
              <p:cNvSpPr txBox="1"/>
              <p:nvPr/>
            </p:nvSpPr>
            <p:spPr>
              <a:xfrm>
                <a:off x="4985978" y="4214720"/>
                <a:ext cx="953116" cy="2769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75EE7F1-BBB1-AD83-8AB7-F10AF5B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978" y="4214720"/>
                <a:ext cx="953116" cy="276999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42F1D026-3261-96B8-30ED-C0557DC365B9}"/>
              </a:ext>
            </a:extLst>
          </p:cNvPr>
          <p:cNvSpPr/>
          <p:nvPr/>
        </p:nvSpPr>
        <p:spPr>
          <a:xfrm>
            <a:off x="594973" y="3252006"/>
            <a:ext cx="9135919" cy="229241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CF7CC2E-7C35-6086-D5FA-9F61421928A9}"/>
              </a:ext>
            </a:extLst>
          </p:cNvPr>
          <p:cNvSpPr/>
          <p:nvPr/>
        </p:nvSpPr>
        <p:spPr>
          <a:xfrm>
            <a:off x="1845635" y="3530937"/>
            <a:ext cx="335280" cy="325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6167C0D-941A-A27F-E318-5EE97AD0BCF0}"/>
              </a:ext>
            </a:extLst>
          </p:cNvPr>
          <p:cNvSpPr/>
          <p:nvPr/>
        </p:nvSpPr>
        <p:spPr>
          <a:xfrm>
            <a:off x="1850063" y="3855372"/>
            <a:ext cx="335280" cy="325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F9AE68C-85DC-450F-6E20-E8B181A56029}"/>
              </a:ext>
            </a:extLst>
          </p:cNvPr>
          <p:cNvSpPr/>
          <p:nvPr/>
        </p:nvSpPr>
        <p:spPr>
          <a:xfrm>
            <a:off x="1852250" y="4182726"/>
            <a:ext cx="335280" cy="325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E58069C-64A9-E339-D3BC-3E72C8196C46}"/>
              </a:ext>
            </a:extLst>
          </p:cNvPr>
          <p:cNvSpPr/>
          <p:nvPr/>
        </p:nvSpPr>
        <p:spPr>
          <a:xfrm>
            <a:off x="1852250" y="4503806"/>
            <a:ext cx="335280" cy="325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C2369BF-50F4-AD62-ABEB-5CCFEE382E83}"/>
              </a:ext>
            </a:extLst>
          </p:cNvPr>
          <p:cNvSpPr/>
          <p:nvPr/>
        </p:nvSpPr>
        <p:spPr>
          <a:xfrm>
            <a:off x="1852250" y="4828926"/>
            <a:ext cx="335280" cy="325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0B25602-C1D3-757C-E2D7-DBBF505FEE2C}"/>
                  </a:ext>
                </a:extLst>
              </p:cNvPr>
              <p:cNvSpPr txBox="1"/>
              <p:nvPr/>
            </p:nvSpPr>
            <p:spPr>
              <a:xfrm>
                <a:off x="6420472" y="4183943"/>
                <a:ext cx="2933650" cy="33855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600" dirty="0"/>
                  <a:t>(</a:t>
                </a:r>
                <a14:m>
                  <m:oMath xmlns:m="http://schemas.openxmlformats.org/officeDocument/2006/math">
                    <m:r>
                      <a:rPr lang="en-MY" sz="1600" i="1" dirty="0" smtClean="0">
                        <a:latin typeface="Cambria Math" panose="02040503050406030204" pitchFamily="18" charset="0"/>
                      </a:rPr>
                      <m:t>𝑇𝑒𝑠𝑡</m:t>
                    </m:r>
                    <m:r>
                      <a:rPr lang="en-MY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sz="16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MY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sz="1600" i="1" dirty="0" smtClean="0">
                        <a:latin typeface="Cambria Math" panose="02040503050406030204" pitchFamily="18" charset="0"/>
                      </a:rPr>
                      <m:t>𝑓𝑒𝑎𝑡𝑢𝑟𝑒𝑠</m:t>
                    </m:r>
                    <m:r>
                      <a:rPr lang="en-MY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MY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MY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MY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MY" sz="1600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0B25602-C1D3-757C-E2D7-DBBF505FE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72" y="4183943"/>
                <a:ext cx="2933650" cy="338554"/>
              </a:xfrm>
              <a:prstGeom prst="rect">
                <a:avLst/>
              </a:prstGeom>
              <a:blipFill>
                <a:blip r:embed="rId4"/>
                <a:stretch>
                  <a:fillRect t="-3390" b="-1694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EE88ACB-97CF-B170-642A-FB94C1CCD171}"/>
              </a:ext>
            </a:extLst>
          </p:cNvPr>
          <p:cNvCxnSpPr>
            <a:cxnSpLocks/>
            <a:stCxn id="144" idx="2"/>
            <a:endCxn id="193" idx="0"/>
          </p:cNvCxnSpPr>
          <p:nvPr/>
        </p:nvCxnSpPr>
        <p:spPr>
          <a:xfrm>
            <a:off x="7887297" y="4522497"/>
            <a:ext cx="0" cy="12558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B67E7511-7649-FB7A-8251-226ACC15297C}"/>
              </a:ext>
            </a:extLst>
          </p:cNvPr>
          <p:cNvCxnSpPr>
            <a:cxnSpLocks/>
            <a:stCxn id="12" idx="3"/>
            <a:endCxn id="103" idx="0"/>
          </p:cNvCxnSpPr>
          <p:nvPr/>
        </p:nvCxnSpPr>
        <p:spPr>
          <a:xfrm>
            <a:off x="2947060" y="1665608"/>
            <a:ext cx="2215873" cy="158639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0A1B27D-C8FD-6B4A-ED95-8BDFCF3FBA38}"/>
              </a:ext>
            </a:extLst>
          </p:cNvPr>
          <p:cNvSpPr/>
          <p:nvPr/>
        </p:nvSpPr>
        <p:spPr>
          <a:xfrm>
            <a:off x="841615" y="3536014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77E1FAA-BC1C-587A-EF4C-692714ACBFD4}"/>
              </a:ext>
            </a:extLst>
          </p:cNvPr>
          <p:cNvSpPr/>
          <p:nvPr/>
        </p:nvSpPr>
        <p:spPr>
          <a:xfrm>
            <a:off x="841615" y="3848585"/>
            <a:ext cx="335280" cy="32512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D52A777-C72C-07C5-1145-99273189C469}"/>
              </a:ext>
            </a:extLst>
          </p:cNvPr>
          <p:cNvSpPr/>
          <p:nvPr/>
        </p:nvSpPr>
        <p:spPr>
          <a:xfrm>
            <a:off x="841615" y="4176037"/>
            <a:ext cx="335280" cy="32512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R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E14898-696D-25F0-EA3B-3FBE98214E09}"/>
              </a:ext>
            </a:extLst>
          </p:cNvPr>
          <p:cNvSpPr/>
          <p:nvPr/>
        </p:nvSpPr>
        <p:spPr>
          <a:xfrm>
            <a:off x="841615" y="4491719"/>
            <a:ext cx="335280" cy="325120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B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64DBF5F-51E5-76B2-0586-25483A4390B9}"/>
              </a:ext>
            </a:extLst>
          </p:cNvPr>
          <p:cNvSpPr/>
          <p:nvPr/>
        </p:nvSpPr>
        <p:spPr>
          <a:xfrm>
            <a:off x="841615" y="4798729"/>
            <a:ext cx="335280" cy="32512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EAC27F4-50C7-0785-6ED5-5474C213AE9B}"/>
              </a:ext>
            </a:extLst>
          </p:cNvPr>
          <p:cNvCxnSpPr>
            <a:cxnSpLocks/>
            <a:stCxn id="100" idx="3"/>
            <a:endCxn id="144" idx="1"/>
          </p:cNvCxnSpPr>
          <p:nvPr/>
        </p:nvCxnSpPr>
        <p:spPr>
          <a:xfrm>
            <a:off x="5939094" y="4353220"/>
            <a:ext cx="4813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72AF1E47-2900-093D-B205-1E9BBC93AD4F}"/>
              </a:ext>
            </a:extLst>
          </p:cNvPr>
          <p:cNvSpPr txBox="1"/>
          <p:nvPr/>
        </p:nvSpPr>
        <p:spPr>
          <a:xfrm>
            <a:off x="7210622" y="5778389"/>
            <a:ext cx="13533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Confidence </a:t>
            </a:r>
          </a:p>
          <a:p>
            <a:pPr algn="ctr"/>
            <a:r>
              <a:rPr lang="en-MY" dirty="0"/>
              <a:t>[N x C]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66FF757-1E31-0C78-E5F8-C0F3B13B2711}"/>
              </a:ext>
            </a:extLst>
          </p:cNvPr>
          <p:cNvSpPr txBox="1"/>
          <p:nvPr/>
        </p:nvSpPr>
        <p:spPr>
          <a:xfrm>
            <a:off x="4637722" y="5798841"/>
            <a:ext cx="251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N = Number of Test Data</a:t>
            </a:r>
          </a:p>
          <a:p>
            <a:r>
              <a:rPr lang="en-MY" dirty="0"/>
              <a:t>C = Number of Classes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6772134-B4CC-A200-9360-525B17185558}"/>
                  </a:ext>
                </a:extLst>
              </p:cNvPr>
              <p:cNvSpPr txBox="1"/>
              <p:nvPr/>
            </p:nvSpPr>
            <p:spPr>
              <a:xfrm>
                <a:off x="9695917" y="5905923"/>
                <a:ext cx="2049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MY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𝐶𝑜𝑛𝑓𝑖𝑑𝑒𝑛𝑐𝑒</m:t>
                          </m:r>
                        </m:e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6772134-B4CC-A200-9360-525B17185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917" y="5905923"/>
                <a:ext cx="2049044" cy="369332"/>
              </a:xfrm>
              <a:prstGeom prst="rect">
                <a:avLst/>
              </a:prstGeom>
              <a:blipFill>
                <a:blip r:embed="rId5"/>
                <a:stretch>
                  <a:fillRect l="-1190" r="-1190" b="-1333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9676F38F-EECD-6EA8-C83C-FFC72CDBF441}"/>
              </a:ext>
            </a:extLst>
          </p:cNvPr>
          <p:cNvCxnSpPr>
            <a:cxnSpLocks/>
            <a:stCxn id="193" idx="3"/>
            <a:endCxn id="200" idx="1"/>
          </p:cNvCxnSpPr>
          <p:nvPr/>
        </p:nvCxnSpPr>
        <p:spPr>
          <a:xfrm flipV="1">
            <a:off x="8563972" y="6090589"/>
            <a:ext cx="1131945" cy="10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F7CB340-33F4-88D9-44DD-E7C9C99AA41A}"/>
              </a:ext>
            </a:extLst>
          </p:cNvPr>
          <p:cNvCxnSpPr>
            <a:cxnSpLocks/>
            <a:stCxn id="200" idx="0"/>
            <a:endCxn id="223" idx="2"/>
          </p:cNvCxnSpPr>
          <p:nvPr/>
        </p:nvCxnSpPr>
        <p:spPr>
          <a:xfrm flipV="1">
            <a:off x="10720439" y="5517817"/>
            <a:ext cx="0" cy="3881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6F42D017-773F-6176-5F76-C06814C990BA}"/>
              </a:ext>
            </a:extLst>
          </p:cNvPr>
          <p:cNvSpPr txBox="1"/>
          <p:nvPr/>
        </p:nvSpPr>
        <p:spPr>
          <a:xfrm>
            <a:off x="10043764" y="5148485"/>
            <a:ext cx="13533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9070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F8C052A-D10F-AC40-026B-AB40E871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77" y="3350487"/>
            <a:ext cx="4282811" cy="25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1629E-E753-2F1C-4C18-F8FFA37B1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096" y="1043776"/>
            <a:ext cx="4290432" cy="2530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Results (Bags of SIFTs + 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CAA4C-652A-E25E-9928-2A180A9602A6}"/>
                  </a:ext>
                </a:extLst>
              </p:cNvPr>
              <p:cNvSpPr txBox="1"/>
              <p:nvPr/>
            </p:nvSpPr>
            <p:spPr>
              <a:xfrm>
                <a:off x="9575802" y="-1111"/>
                <a:ext cx="26161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50≤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≤300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5≤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≤15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CAA4C-652A-E25E-9928-2A180A96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802" y="-1111"/>
                <a:ext cx="261619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1AE46F-E51A-E9DF-9481-2B9D6230FE2C}"/>
                  </a:ext>
                </a:extLst>
              </p:cNvPr>
              <p:cNvSpPr txBox="1"/>
              <p:nvPr/>
            </p:nvSpPr>
            <p:spPr>
              <a:xfrm>
                <a:off x="62345" y="1650248"/>
                <a:ext cx="2397751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b="0" i="0" dirty="0" smtClean="0">
                        <a:latin typeface="Cambria Math" panose="02040503050406030204" pitchFamily="18" charset="0"/>
                      </a:rPr>
                      <m:t>40</m:t>
                    </m:r>
                    <m:r>
                      <a:rPr lang="en-MY" i="1" dirty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≤48%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1AE46F-E51A-E9DF-9481-2B9D6230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" y="1650248"/>
                <a:ext cx="2397751" cy="1267911"/>
              </a:xfrm>
              <a:prstGeom prst="rect">
                <a:avLst/>
              </a:prstGeom>
              <a:blipFill>
                <a:blip r:embed="rId6"/>
                <a:stretch>
                  <a:fillRect t="-288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20C97B-1CAF-DAFA-315E-FCA3C58634E9}"/>
                  </a:ext>
                </a:extLst>
              </p:cNvPr>
              <p:cNvSpPr txBox="1"/>
              <p:nvPr/>
            </p:nvSpPr>
            <p:spPr>
              <a:xfrm>
                <a:off x="75758" y="4637870"/>
                <a:ext cx="2334476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>
                        <a:latin typeface="Cambria Math" panose="02040503050406030204" pitchFamily="18" charset="0"/>
                      </a:rPr>
                      <m:t>4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2%≤</m:t>
                    </m:r>
                    <m:r>
                      <m:rPr>
                        <m:sty m:val="p"/>
                      </m:rPr>
                      <a:rPr lang="en-MY" b="0" i="0" smtClean="0">
                        <a:latin typeface="Cambria Math" panose="02040503050406030204" pitchFamily="18" charset="0"/>
                      </a:rPr>
                      <m:t>Acc</m:t>
                    </m:r>
                    <m:r>
                      <a:rPr lang="en-MY" b="0" i="0" smtClean="0">
                        <a:latin typeface="Cambria Math" panose="02040503050406030204" pitchFamily="18" charset="0"/>
                      </a:rPr>
                      <m:t>≤49%</m:t>
                    </m:r>
                  </m:oMath>
                </a14:m>
                <a:r>
                  <a:rPr lang="en-MY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20C97B-1CAF-DAFA-315E-FCA3C5863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" y="4637870"/>
                <a:ext cx="2334476" cy="1267911"/>
              </a:xfrm>
              <a:prstGeom prst="rect">
                <a:avLst/>
              </a:prstGeom>
              <a:blipFill>
                <a:blip r:embed="rId7"/>
                <a:stretch>
                  <a:fillRect t="-288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EC612F-F7CB-7BC9-AD24-AEA581AACA9E}"/>
                  </a:ext>
                </a:extLst>
              </p:cNvPr>
              <p:cNvSpPr txBox="1"/>
              <p:nvPr/>
            </p:nvSpPr>
            <p:spPr>
              <a:xfrm>
                <a:off x="8499751" y="1588915"/>
                <a:ext cx="2479042" cy="123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:r>
                  <a:rPr lang="en-MY" dirty="0"/>
                  <a:t>(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0%≤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𝐴𝑐𝑐</m:t>
                    </m:r>
                    <m:r>
                      <a:rPr lang="en-MY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≤64%</m:t>
                    </m:r>
                  </m:oMath>
                </a14:m>
                <a:r>
                  <a:rPr lang="en-MY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EC612F-F7CB-7BC9-AD24-AEA581AAC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751" y="1588915"/>
                <a:ext cx="2479042" cy="1234120"/>
              </a:xfrm>
              <a:prstGeom prst="rect">
                <a:avLst/>
              </a:prstGeom>
              <a:blipFill>
                <a:blip r:embed="rId8"/>
                <a:stretch>
                  <a:fillRect t="-297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2BE328A-951C-B68D-9068-CBAAD7D2B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717" y="4002985"/>
            <a:ext cx="4282811" cy="2537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7822D2-77DC-8F7E-A72B-A018B73D3372}"/>
              </a:ext>
            </a:extLst>
          </p:cNvPr>
          <p:cNvSpPr/>
          <p:nvPr/>
        </p:nvSpPr>
        <p:spPr>
          <a:xfrm>
            <a:off x="75758" y="3923190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85E33B-A433-B978-D797-44F23E442DEB}"/>
              </a:ext>
            </a:extLst>
          </p:cNvPr>
          <p:cNvSpPr/>
          <p:nvPr/>
        </p:nvSpPr>
        <p:spPr>
          <a:xfrm>
            <a:off x="75758" y="975467"/>
            <a:ext cx="6682392" cy="2617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FEB76-75DC-1257-9E12-B6E897A3BB5A}"/>
              </a:ext>
            </a:extLst>
          </p:cNvPr>
          <p:cNvSpPr/>
          <p:nvPr/>
        </p:nvSpPr>
        <p:spPr>
          <a:xfrm>
            <a:off x="7582877" y="1588915"/>
            <a:ext cx="4282812" cy="42840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38F43-9340-9DBC-DC61-8B6CA6FE5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9980" y="3166550"/>
            <a:ext cx="541067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4EDB773-ADE2-2B2A-D4B4-614B89863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0" y="3290010"/>
            <a:ext cx="3649567" cy="2712129"/>
          </a:xfrm>
          <a:prstGeom prst="rect">
            <a:avLst/>
          </a:prstGeom>
        </p:spPr>
      </p:pic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FB7755A9-2687-0DB7-E68D-32FE065E9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16" y="3290010"/>
            <a:ext cx="3649567" cy="2706822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8DC5E727-8FFB-D80D-B2A7-896B31625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20" y="3290010"/>
            <a:ext cx="3652060" cy="2706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CA920-0ECC-143C-5214-3E1C20A9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70968" cy="645220"/>
          </a:xfrm>
        </p:spPr>
        <p:txBody>
          <a:bodyPr>
            <a:normAutofit/>
          </a:bodyPr>
          <a:lstStyle/>
          <a:p>
            <a:r>
              <a:rPr lang="en-MY" sz="3600" dirty="0"/>
              <a:t>Best Results (Bags of SIFTs + 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A4145B-6426-BD76-A098-74138FF89778}"/>
                  </a:ext>
                </a:extLst>
              </p:cNvPr>
              <p:cNvSpPr txBox="1"/>
              <p:nvPr/>
            </p:nvSpPr>
            <p:spPr>
              <a:xfrm>
                <a:off x="867282" y="1400779"/>
                <a:ext cx="2397751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Grayscale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=4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(48.53%)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A4145B-6426-BD76-A098-74138FF89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82" y="1400779"/>
                <a:ext cx="2397751" cy="1821909"/>
              </a:xfrm>
              <a:prstGeom prst="rect">
                <a:avLst/>
              </a:prstGeom>
              <a:blipFill>
                <a:blip r:embed="rId6"/>
                <a:stretch>
                  <a:fillRect t="-2007" b="-1672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611F3-2FD2-2052-6EFA-A9BCD805B25C}"/>
                  </a:ext>
                </a:extLst>
              </p:cNvPr>
              <p:cNvSpPr txBox="1"/>
              <p:nvPr/>
            </p:nvSpPr>
            <p:spPr>
              <a:xfrm>
                <a:off x="4928761" y="1400779"/>
                <a:ext cx="2334476" cy="18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=6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MY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(48.87%)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611F3-2FD2-2052-6EFA-A9BCD805B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61" y="1400779"/>
                <a:ext cx="2334476" cy="1821909"/>
              </a:xfrm>
              <a:prstGeom prst="rect">
                <a:avLst/>
              </a:prstGeom>
              <a:blipFill>
                <a:blip r:embed="rId7"/>
                <a:stretch>
                  <a:fillRect t="-2007" b="-1672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A6183D-BCBC-9E3C-5125-A156D32D9683}"/>
                  </a:ext>
                </a:extLst>
              </p:cNvPr>
              <p:cNvSpPr txBox="1"/>
              <p:nvPr/>
            </p:nvSpPr>
            <p:spPr>
              <a:xfrm>
                <a:off x="8976129" y="1417675"/>
                <a:ext cx="2479042" cy="1788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u="sng" dirty="0"/>
                  <a:t>RGB PHOW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𝑉𝑜𝑐𝑎𝑏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MY" i="1" dirty="0" smtClean="0">
                          <a:latin typeface="Cambria Math" panose="02040503050406030204" pitchFamily="18" charset="0"/>
                        </a:rPr>
                        <m:t>		=10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MY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(46.27%)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A6183D-BCBC-9E3C-5125-A156D32D9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129" y="1417675"/>
                <a:ext cx="2479042" cy="1788118"/>
              </a:xfrm>
              <a:prstGeom prst="rect">
                <a:avLst/>
              </a:prstGeom>
              <a:blipFill>
                <a:blip r:embed="rId8"/>
                <a:stretch>
                  <a:fillRect t="-2048" b="-2048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E362364-5C01-C8BD-E73E-D54152DA9F7F}"/>
              </a:ext>
            </a:extLst>
          </p:cNvPr>
          <p:cNvSpPr/>
          <p:nvPr/>
        </p:nvSpPr>
        <p:spPr>
          <a:xfrm>
            <a:off x="8300311" y="1179443"/>
            <a:ext cx="3815930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B035D-694E-5E00-971D-32BCAA6E07F4}"/>
              </a:ext>
            </a:extLst>
          </p:cNvPr>
          <p:cNvSpPr/>
          <p:nvPr/>
        </p:nvSpPr>
        <p:spPr>
          <a:xfrm>
            <a:off x="417941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DD1025-B41D-BC13-57B1-071BD2BE8192}"/>
              </a:ext>
            </a:extLst>
          </p:cNvPr>
          <p:cNvSpPr/>
          <p:nvPr/>
        </p:nvSpPr>
        <p:spPr>
          <a:xfrm>
            <a:off x="142665" y="1179443"/>
            <a:ext cx="3846986" cy="49571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5840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6457</TotalTime>
  <Words>2563</Words>
  <Application>Microsoft Office PowerPoint</Application>
  <PresentationFormat>Widescreen</PresentationFormat>
  <Paragraphs>649</Paragraphs>
  <Slides>53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Courier</vt:lpstr>
      <vt:lpstr>Crimson Text</vt:lpstr>
      <vt:lpstr>Arial</vt:lpstr>
      <vt:lpstr>Calibri</vt:lpstr>
      <vt:lpstr>Calibri Light</vt:lpstr>
      <vt:lpstr>Cambria Math</vt:lpstr>
      <vt:lpstr>Office Theme</vt:lpstr>
      <vt:lpstr>Build Vocabulary</vt:lpstr>
      <vt:lpstr>Bags of SIFTs</vt:lpstr>
      <vt:lpstr>Spatial Pyramid</vt:lpstr>
      <vt:lpstr>Spatial Pyramid</vt:lpstr>
      <vt:lpstr>RGB SIFTs (Method 1)</vt:lpstr>
      <vt:lpstr>RGB SIFTs (Method 2)</vt:lpstr>
      <vt:lpstr>Support Vector Machine (SVM)</vt:lpstr>
      <vt:lpstr>Results (Bags of SIFTs + KNN)</vt:lpstr>
      <vt:lpstr>Best Results (Bags of SIFTs + KNN)</vt:lpstr>
      <vt:lpstr>Results (Bags of SIFTs + SVM)</vt:lpstr>
      <vt:lpstr>Best Results (Bags of SIFTs + SVM)</vt:lpstr>
      <vt:lpstr>Results (Spatial Pyramid + KNN)</vt:lpstr>
      <vt:lpstr>Best Results (Spatial Pyramid + KNN)</vt:lpstr>
      <vt:lpstr>Results (Spatial Pyramid + SVM)</vt:lpstr>
      <vt:lpstr>Best Results (Spatial Pyramid + SVM)</vt:lpstr>
      <vt:lpstr>Effects of SVM Lambda (Bag of SIFTs)</vt:lpstr>
      <vt:lpstr>Effects of SVM Lambda (Bag of SIFTs)</vt:lpstr>
      <vt:lpstr>Effects of SVM Lambda (Spatial Pyramids)</vt:lpstr>
      <vt:lpstr>Effects of SVM Lambda (Spatial Pyramids)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Jien Wei</dc:creator>
  <cp:lastModifiedBy>Lim Jien Wei</cp:lastModifiedBy>
  <cp:revision>97</cp:revision>
  <dcterms:created xsi:type="dcterms:W3CDTF">2023-04-07T15:41:17Z</dcterms:created>
  <dcterms:modified xsi:type="dcterms:W3CDTF">2023-05-01T12:29:26Z</dcterms:modified>
</cp:coreProperties>
</file>